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43"/>
  </p:notesMasterIdLst>
  <p:handoutMasterIdLst>
    <p:handoutMasterId r:id="rId44"/>
  </p:handoutMasterIdLst>
  <p:sldIdLst>
    <p:sldId id="257" r:id="rId2"/>
    <p:sldId id="364" r:id="rId3"/>
    <p:sldId id="277" r:id="rId4"/>
    <p:sldId id="365" r:id="rId5"/>
    <p:sldId id="366" r:id="rId6"/>
    <p:sldId id="367" r:id="rId7"/>
    <p:sldId id="317" r:id="rId8"/>
    <p:sldId id="452" r:id="rId9"/>
    <p:sldId id="389" r:id="rId10"/>
    <p:sldId id="390" r:id="rId11"/>
    <p:sldId id="440" r:id="rId12"/>
    <p:sldId id="351" r:id="rId13"/>
    <p:sldId id="441" r:id="rId14"/>
    <p:sldId id="442" r:id="rId15"/>
    <p:sldId id="268" r:id="rId16"/>
    <p:sldId id="269" r:id="rId17"/>
    <p:sldId id="270" r:id="rId18"/>
    <p:sldId id="271" r:id="rId19"/>
    <p:sldId id="358" r:id="rId20"/>
    <p:sldId id="359" r:id="rId21"/>
    <p:sldId id="360" r:id="rId22"/>
    <p:sldId id="458" r:id="rId23"/>
    <p:sldId id="275" r:id="rId24"/>
    <p:sldId id="276" r:id="rId25"/>
    <p:sldId id="443" r:id="rId26"/>
    <p:sldId id="444" r:id="rId27"/>
    <p:sldId id="415" r:id="rId28"/>
    <p:sldId id="422" r:id="rId29"/>
    <p:sldId id="423" r:id="rId30"/>
    <p:sldId id="370" r:id="rId31"/>
    <p:sldId id="436" r:id="rId32"/>
    <p:sldId id="380" r:id="rId33"/>
    <p:sldId id="381" r:id="rId34"/>
    <p:sldId id="382" r:id="rId35"/>
    <p:sldId id="445" r:id="rId36"/>
    <p:sldId id="446" r:id="rId37"/>
    <p:sldId id="383" r:id="rId38"/>
    <p:sldId id="459" r:id="rId39"/>
    <p:sldId id="456" r:id="rId40"/>
    <p:sldId id="386" r:id="rId41"/>
    <p:sldId id="305" r:id="rId4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 id="{C589CCF2-BF6A-4A49-B314-A51373CCD1BF}">
          <p14:sldIdLst>
            <p14:sldId id="257"/>
          </p14:sldIdLst>
        </p14:section>
        <p14:section name="Inhalt" id="{AAB649FD-019A-43A9-AC00-FAB75125FE32}">
          <p14:sldIdLst>
            <p14:sldId id="364"/>
          </p14:sldIdLst>
        </p14:section>
        <p14:section name="4 Modellvalidierung" id="{AF0698A4-EE81-45F9-8F5E-FDF46A7E151F}">
          <p14:sldIdLst>
            <p14:sldId id="277"/>
            <p14:sldId id="365"/>
            <p14:sldId id="366"/>
            <p14:sldId id="367"/>
            <p14:sldId id="317"/>
            <p14:sldId id="452"/>
            <p14:sldId id="389"/>
            <p14:sldId id="390"/>
            <p14:sldId id="440"/>
            <p14:sldId id="351"/>
            <p14:sldId id="441"/>
            <p14:sldId id="442"/>
            <p14:sldId id="268"/>
            <p14:sldId id="269"/>
            <p14:sldId id="270"/>
            <p14:sldId id="271"/>
            <p14:sldId id="358"/>
            <p14:sldId id="359"/>
            <p14:sldId id="360"/>
            <p14:sldId id="458"/>
            <p14:sldId id="275"/>
            <p14:sldId id="276"/>
            <p14:sldId id="443"/>
            <p14:sldId id="444"/>
            <p14:sldId id="415"/>
            <p14:sldId id="422"/>
            <p14:sldId id="423"/>
            <p14:sldId id="370"/>
            <p14:sldId id="436"/>
          </p14:sldIdLst>
        </p14:section>
        <p14:section name="5 Projektabschluss" id="{E26DADFB-DED6-4372-82F5-0FE907FCE652}">
          <p14:sldIdLst>
            <p14:sldId id="380"/>
            <p14:sldId id="381"/>
            <p14:sldId id="382"/>
            <p14:sldId id="445"/>
            <p14:sldId id="446"/>
            <p14:sldId id="383"/>
            <p14:sldId id="459"/>
            <p14:sldId id="456"/>
            <p14:sldId id="386"/>
          </p14:sldIdLst>
        </p14:section>
        <p14:section name="Ende" id="{9B7695BD-45C3-4E74-B13D-D506582AFD94}">
          <p14:sldIdLst>
            <p14:sldId id="305"/>
          </p14:sldIdLst>
        </p14:section>
      </p14:sectionLst>
    </p:ext>
    <p:ext uri="{EFAFB233-063F-42B5-8137-9DF3F51BA10A}">
      <p15:sldGuideLst xmlns:p15="http://schemas.microsoft.com/office/powerpoint/2012/main">
        <p15:guide id="1" orient="horz" pos="232" userDrawn="1">
          <p15:clr>
            <a:srgbClr val="A4A3A4"/>
          </p15:clr>
        </p15:guide>
        <p15:guide id="2" pos="567" userDrawn="1">
          <p15:clr>
            <a:srgbClr val="A4A3A4"/>
          </p15:clr>
        </p15:guide>
        <p15:guide id="3" pos="5193" userDrawn="1">
          <p15:clr>
            <a:srgbClr val="A4A3A4"/>
          </p15:clr>
        </p15:guide>
        <p15:guide id="4" pos="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2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B6E"/>
    <a:srgbClr val="D7471F"/>
    <a:srgbClr val="AA0F1F"/>
    <a:srgbClr val="9F1B7D"/>
    <a:srgbClr val="EBD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960" autoAdjust="0"/>
    <p:restoredTop sz="93457" autoAdjust="0"/>
  </p:normalViewPr>
  <p:slideViewPr>
    <p:cSldViewPr snapToGrid="0" showGuides="1">
      <p:cViewPr varScale="1">
        <p:scale>
          <a:sx n="63" d="100"/>
          <a:sy n="63" d="100"/>
        </p:scale>
        <p:origin x="676" y="56"/>
      </p:cViewPr>
      <p:guideLst>
        <p:guide orient="horz" pos="232"/>
        <p:guide pos="567"/>
        <p:guide pos="5193"/>
        <p:guide pos="839"/>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275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67FAE62-4021-4FE7-81E0-76300F17B7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8ABD6A2-DCE2-4855-BCBB-AB00292E50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4B0AC-F63A-4F82-9019-31EB952CB39E}" type="datetimeFigureOut">
              <a:rPr lang="de-DE" smtClean="0"/>
              <a:t>18.06.2024</a:t>
            </a:fld>
            <a:endParaRPr lang="de-DE"/>
          </a:p>
        </p:txBody>
      </p:sp>
      <p:sp>
        <p:nvSpPr>
          <p:cNvPr id="4" name="Fußzeilenplatzhalter 3">
            <a:extLst>
              <a:ext uri="{FF2B5EF4-FFF2-40B4-BE49-F238E27FC236}">
                <a16:creationId xmlns:a16="http://schemas.microsoft.com/office/drawing/2014/main" id="{FA9E1C79-0990-4813-A588-CEBD75A58A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6DD7636-5E78-4C35-8314-349FBDEAA0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3753AB-9C1E-4352-8DF0-6BDE5EEB6555}" type="slidenum">
              <a:rPr lang="de-DE" smtClean="0"/>
              <a:t>‹Nr.›</a:t>
            </a:fld>
            <a:endParaRPr lang="de-DE"/>
          </a:p>
        </p:txBody>
      </p:sp>
    </p:spTree>
    <p:extLst>
      <p:ext uri="{BB962C8B-B14F-4D97-AF65-F5344CB8AC3E}">
        <p14:creationId xmlns:p14="http://schemas.microsoft.com/office/powerpoint/2010/main" val="270784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5C8AA-D432-4205-BCBC-FEFE32FD1899}" type="datetimeFigureOut">
              <a:rPr lang="de-DE" smtClean="0"/>
              <a:t>18.06.2024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976D0-F119-4E23-9A1E-3AA183F46AE3}" type="slidenum">
              <a:rPr lang="de-DE" smtClean="0"/>
              <a:t>‹Nr.›</a:t>
            </a:fld>
            <a:endParaRPr lang="de-DE"/>
          </a:p>
        </p:txBody>
      </p:sp>
    </p:spTree>
    <p:extLst>
      <p:ext uri="{BB962C8B-B14F-4D97-AF65-F5344CB8AC3E}">
        <p14:creationId xmlns:p14="http://schemas.microsoft.com/office/powerpoint/2010/main" val="385927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70938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31</a:t>
            </a:fld>
            <a:endParaRPr lang="de-DE"/>
          </a:p>
        </p:txBody>
      </p:sp>
    </p:spTree>
    <p:extLst>
      <p:ext uri="{BB962C8B-B14F-4D97-AF65-F5344CB8AC3E}">
        <p14:creationId xmlns:p14="http://schemas.microsoft.com/office/powerpoint/2010/main" val="22331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37</a:t>
            </a:fld>
            <a:endParaRPr lang="de-DE"/>
          </a:p>
        </p:txBody>
      </p:sp>
    </p:spTree>
    <p:extLst>
      <p:ext uri="{BB962C8B-B14F-4D97-AF65-F5344CB8AC3E}">
        <p14:creationId xmlns:p14="http://schemas.microsoft.com/office/powerpoint/2010/main" val="48873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38</a:t>
            </a:fld>
            <a:endParaRPr lang="de-DE"/>
          </a:p>
        </p:txBody>
      </p:sp>
    </p:spTree>
    <p:extLst>
      <p:ext uri="{BB962C8B-B14F-4D97-AF65-F5344CB8AC3E}">
        <p14:creationId xmlns:p14="http://schemas.microsoft.com/office/powerpoint/2010/main" val="136558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7</a:t>
            </a:fld>
            <a:endParaRPr lang="de-DE"/>
          </a:p>
        </p:txBody>
      </p:sp>
    </p:spTree>
    <p:extLst>
      <p:ext uri="{BB962C8B-B14F-4D97-AF65-F5344CB8AC3E}">
        <p14:creationId xmlns:p14="http://schemas.microsoft.com/office/powerpoint/2010/main" val="70011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8</a:t>
            </a:fld>
            <a:endParaRPr lang="de-DE"/>
          </a:p>
        </p:txBody>
      </p:sp>
    </p:spTree>
    <p:extLst>
      <p:ext uri="{BB962C8B-B14F-4D97-AF65-F5344CB8AC3E}">
        <p14:creationId xmlns:p14="http://schemas.microsoft.com/office/powerpoint/2010/main" val="41830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9</a:t>
            </a:fld>
            <a:endParaRPr lang="de-DE"/>
          </a:p>
        </p:txBody>
      </p:sp>
    </p:spTree>
    <p:extLst>
      <p:ext uri="{BB962C8B-B14F-4D97-AF65-F5344CB8AC3E}">
        <p14:creationId xmlns:p14="http://schemas.microsoft.com/office/powerpoint/2010/main" val="2503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10</a:t>
            </a:fld>
            <a:endParaRPr lang="de-DE"/>
          </a:p>
        </p:txBody>
      </p:sp>
    </p:spTree>
    <p:extLst>
      <p:ext uri="{BB962C8B-B14F-4D97-AF65-F5344CB8AC3E}">
        <p14:creationId xmlns:p14="http://schemas.microsoft.com/office/powerpoint/2010/main" val="3481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11</a:t>
            </a:fld>
            <a:endParaRPr lang="de-DE"/>
          </a:p>
        </p:txBody>
      </p:sp>
    </p:spTree>
    <p:extLst>
      <p:ext uri="{BB962C8B-B14F-4D97-AF65-F5344CB8AC3E}">
        <p14:creationId xmlns:p14="http://schemas.microsoft.com/office/powerpoint/2010/main" val="427464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13</a:t>
            </a:fld>
            <a:endParaRPr lang="de-DE"/>
          </a:p>
        </p:txBody>
      </p:sp>
    </p:spTree>
    <p:extLst>
      <p:ext uri="{BB962C8B-B14F-4D97-AF65-F5344CB8AC3E}">
        <p14:creationId xmlns:p14="http://schemas.microsoft.com/office/powerpoint/2010/main" val="233723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19</a:t>
            </a:fld>
            <a:endParaRPr lang="de-DE"/>
          </a:p>
        </p:txBody>
      </p:sp>
    </p:spTree>
    <p:extLst>
      <p:ext uri="{BB962C8B-B14F-4D97-AF65-F5344CB8AC3E}">
        <p14:creationId xmlns:p14="http://schemas.microsoft.com/office/powerpoint/2010/main" val="236538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30</a:t>
            </a:fld>
            <a:endParaRPr lang="de-DE"/>
          </a:p>
        </p:txBody>
      </p:sp>
    </p:spTree>
    <p:extLst>
      <p:ext uri="{BB962C8B-B14F-4D97-AF65-F5344CB8AC3E}">
        <p14:creationId xmlns:p14="http://schemas.microsoft.com/office/powerpoint/2010/main" val="371236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elseite mit großem 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904502" y="72001"/>
            <a:ext cx="8239500" cy="4493156"/>
          </a:xfrm>
          <a:solidFill>
            <a:schemeClr val="bg1">
              <a:lumMod val="95000"/>
            </a:schemeClr>
          </a:solidFill>
          <a:ln>
            <a:noFill/>
          </a:ln>
          <a:effectLst/>
        </p:spPr>
        <p:txBody>
          <a:bodyPr rtlCol="0">
            <a:normAutofit/>
          </a:bodyPr>
          <a:lstStyle>
            <a:lvl1pPr marL="0" indent="0">
              <a:lnSpc>
                <a:spcPts val="2200"/>
              </a:lnSpc>
              <a:buNone/>
              <a:defRPr sz="20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dirty="0"/>
              <a:t>Bild durch Klicken auf Symbol hinzufügen</a:t>
            </a:r>
          </a:p>
        </p:txBody>
      </p:sp>
      <p:sp>
        <p:nvSpPr>
          <p:cNvPr id="7" name="Textplatzhalter 3"/>
          <p:cNvSpPr>
            <a:spLocks noGrp="1"/>
          </p:cNvSpPr>
          <p:nvPr>
            <p:ph type="body" sz="quarter" idx="15"/>
          </p:nvPr>
        </p:nvSpPr>
        <p:spPr>
          <a:xfrm>
            <a:off x="904875" y="5366723"/>
            <a:ext cx="8100000" cy="468000"/>
          </a:xfrm>
        </p:spPr>
        <p:txBody>
          <a:bodyPr/>
          <a:lstStyle>
            <a:lvl1pPr>
              <a:lnSpc>
                <a:spcPts val="2200"/>
              </a:lnSpc>
              <a:spcAft>
                <a:spcPts val="0"/>
              </a:spcAft>
              <a:defRPr sz="2000"/>
            </a:lvl1pPr>
          </a:lstStyle>
          <a:p>
            <a:pPr lvl="0"/>
            <a:r>
              <a:rPr lang="de-DE" noProof="0" dirty="0"/>
              <a:t>Textmasterformat bearbeiten</a:t>
            </a:r>
          </a:p>
        </p:txBody>
      </p:sp>
      <p:sp>
        <p:nvSpPr>
          <p:cNvPr id="2" name="Foliennummernplatzhalter 1"/>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268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Inhalt">
    <p:spTree>
      <p:nvGrpSpPr>
        <p:cNvPr id="1" name=""/>
        <p:cNvGrpSpPr/>
        <p:nvPr/>
      </p:nvGrpSpPr>
      <p:grpSpPr>
        <a:xfrm>
          <a:off x="0" y="0"/>
          <a:ext cx="0" cy="0"/>
          <a:chOff x="0" y="0"/>
          <a:chExt cx="0" cy="0"/>
        </a:xfrm>
      </p:grpSpPr>
      <p:sp>
        <p:nvSpPr>
          <p:cNvPr id="7" name="Inhaltsplatzhalter 6"/>
          <p:cNvSpPr>
            <a:spLocks noGrp="1"/>
          </p:cNvSpPr>
          <p:nvPr>
            <p:ph sz="quarter" idx="12"/>
          </p:nvPr>
        </p:nvSpPr>
        <p:spPr>
          <a:xfrm>
            <a:off x="904878" y="1357313"/>
            <a:ext cx="8099823" cy="4320000"/>
          </a:xfrm>
        </p:spPr>
        <p:txBody>
          <a:bodyPr/>
          <a:lstStyle>
            <a:lvl1pPr>
              <a:lnSpc>
                <a:spcPts val="2200"/>
              </a:lnSpc>
              <a:spcAft>
                <a:spcPts val="0"/>
              </a:spcAft>
              <a:defRPr/>
            </a:lvl1pPr>
            <a:lvl2pPr>
              <a:lnSpc>
                <a:spcPts val="2200"/>
              </a:lnSpc>
              <a:spcBef>
                <a:spcPts val="0"/>
              </a:spcBef>
              <a:defRPr/>
            </a:lvl2pPr>
            <a:lvl3pPr>
              <a:spcBef>
                <a:spcPts val="0"/>
              </a:spcBef>
              <a:defRPr/>
            </a:lvl3pPr>
            <a:lvl4pPr>
              <a:lnSpc>
                <a:spcPts val="2200"/>
              </a:lnSpc>
              <a:spcBef>
                <a:spcPts val="0"/>
              </a:spcBef>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2740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OE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marL="0" indent="0">
              <a:lnSpc>
                <a:spcPts val="2200"/>
              </a:lnSpc>
              <a:spcAft>
                <a:spcPts val="0"/>
              </a:spcAft>
              <a:defRPr/>
            </a:lvl1pPr>
            <a:lvl2pPr marL="185737" indent="0">
              <a:lnSpc>
                <a:spcPts val="2200"/>
              </a:lnSpc>
              <a:spcBef>
                <a:spcPts val="0"/>
              </a:spcBef>
              <a:buNone/>
              <a:defRPr/>
            </a:lvl2pPr>
            <a:lvl3pPr marL="355600" indent="0">
              <a:spcBef>
                <a:spcPts val="0"/>
              </a:spcBef>
              <a:buNone/>
              <a:defRPr/>
            </a:lvl3pPr>
            <a:lvl4pPr marL="542925" indent="0">
              <a:lnSpc>
                <a:spcPts val="2200"/>
              </a:lnSpc>
              <a:spcBef>
                <a:spcPts val="0"/>
              </a:spcBef>
              <a:buNone/>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5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OE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20871"/>
          </a:xfrm>
        </p:spPr>
        <p:txBody>
          <a:bodyPr/>
          <a:lstStyle>
            <a:lvl1pPr>
              <a:lnSpc>
                <a:spcPts val="3000"/>
              </a:lnSpc>
              <a:defRPr/>
            </a:lvl1pPr>
          </a:lstStyle>
          <a:p>
            <a:r>
              <a:rPr lang="de-DE" noProof="0" dirty="0"/>
              <a:t>Titelmasterformat durch Klicken bearbeiten</a:t>
            </a:r>
          </a:p>
        </p:txBody>
      </p:sp>
      <p:sp>
        <p:nvSpPr>
          <p:cNvPr id="6" name="Inhaltsplatzhalter 5"/>
          <p:cNvSpPr>
            <a:spLocks noGrp="1"/>
          </p:cNvSpPr>
          <p:nvPr>
            <p:ph sz="quarter" idx="12"/>
          </p:nvPr>
        </p:nvSpPr>
        <p:spPr>
          <a:xfrm>
            <a:off x="904875" y="1357314"/>
            <a:ext cx="3915000"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7" name="Inhaltsplatzhalter 5"/>
          <p:cNvSpPr>
            <a:spLocks noGrp="1"/>
          </p:cNvSpPr>
          <p:nvPr>
            <p:ph sz="quarter" idx="13"/>
          </p:nvPr>
        </p:nvSpPr>
        <p:spPr>
          <a:xfrm>
            <a:off x="5112321" y="1361436"/>
            <a:ext cx="3891499"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12" name="Textplatzhalter 2"/>
          <p:cNvSpPr>
            <a:spLocks noGrp="1"/>
          </p:cNvSpPr>
          <p:nvPr>
            <p:ph type="body" idx="17"/>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203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Leer mit Logo">
    <p:spTree>
      <p:nvGrpSpPr>
        <p:cNvPr id="1" name=""/>
        <p:cNvGrpSpPr/>
        <p:nvPr/>
      </p:nvGrpSpPr>
      <p:grpSpPr>
        <a:xfrm>
          <a:off x="0" y="0"/>
          <a:ext cx="0" cy="0"/>
          <a:chOff x="0" y="0"/>
          <a:chExt cx="0" cy="0"/>
        </a:xfrm>
      </p:grpSpPr>
      <p:sp>
        <p:nvSpPr>
          <p:cNvPr id="2" name="Foliennummernplatzhalter 1"/>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9587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903288" y="454025"/>
            <a:ext cx="81010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Überschrift</a:t>
            </a:r>
          </a:p>
        </p:txBody>
      </p:sp>
      <p:sp>
        <p:nvSpPr>
          <p:cNvPr id="1027" name="Textplatzhalter 2"/>
          <p:cNvSpPr>
            <a:spLocks noGrp="1"/>
          </p:cNvSpPr>
          <p:nvPr>
            <p:ph type="body" idx="1"/>
          </p:nvPr>
        </p:nvSpPr>
        <p:spPr bwMode="auto">
          <a:xfrm>
            <a:off x="904875" y="1547813"/>
            <a:ext cx="80994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Text</a:t>
            </a:r>
          </a:p>
          <a:p>
            <a:pPr lvl="1"/>
            <a:r>
              <a:rPr lang="de-DE" altLang="de-DE" noProof="0" dirty="0"/>
              <a:t>Zweite Ebene</a:t>
            </a:r>
          </a:p>
          <a:p>
            <a:pPr lvl="2"/>
            <a:r>
              <a:rPr lang="de-DE" altLang="de-DE" noProof="0" dirty="0"/>
              <a:t>Dritte Ebene</a:t>
            </a:r>
          </a:p>
          <a:p>
            <a:pPr lvl="3"/>
            <a:r>
              <a:rPr lang="de-DE" altLang="de-DE" noProof="0" dirty="0"/>
              <a:t>Vierte Ebene</a:t>
            </a:r>
          </a:p>
        </p:txBody>
      </p:sp>
      <p:cxnSp>
        <p:nvCxnSpPr>
          <p:cNvPr id="16" name="Gerade Verbindung 15"/>
          <p:cNvCxnSpPr/>
          <p:nvPr/>
        </p:nvCxnSpPr>
        <p:spPr>
          <a:xfrm>
            <a:off x="904875" y="5951538"/>
            <a:ext cx="8240713"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Foliennummernplatzhalter 4"/>
          <p:cNvSpPr>
            <a:spLocks noGrp="1"/>
          </p:cNvSpPr>
          <p:nvPr>
            <p:ph type="sldNum" sz="quarter" idx="4"/>
          </p:nvPr>
        </p:nvSpPr>
        <p:spPr>
          <a:xfrm>
            <a:off x="904875" y="6361113"/>
            <a:ext cx="971550" cy="214312"/>
          </a:xfrm>
          <a:prstGeom prst="rect">
            <a:avLst/>
          </a:prstGeom>
        </p:spPr>
        <p:txBody>
          <a:bodyPr vert="horz" lIns="0" tIns="0" rIns="0" bIns="0" rtlCol="0" anchor="b"/>
          <a:lstStyle>
            <a:lvl1pPr algn="l" fontAlgn="auto">
              <a:spcBef>
                <a:spcPts val="0"/>
              </a:spcBef>
              <a:spcAft>
                <a:spcPts val="0"/>
              </a:spcAft>
              <a:defRPr sz="900">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198655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81" r:id="rId5"/>
  </p:sldLayoutIdLst>
  <p:hf hdr="0" dt="0"/>
  <p:txStyles>
    <p:titleStyle>
      <a:lvl1pPr algn="l" defTabSz="455613" rtl="0" eaLnBrk="1" fontAlgn="base" hangingPunct="1">
        <a:lnSpc>
          <a:spcPts val="3000"/>
        </a:lnSpc>
        <a:spcBef>
          <a:spcPct val="0"/>
        </a:spcBef>
        <a:spcAft>
          <a:spcPct val="0"/>
        </a:spcAft>
        <a:defRPr sz="3000" b="1" kern="1200">
          <a:solidFill>
            <a:schemeClr val="tx1"/>
          </a:solidFill>
          <a:latin typeface="Arial"/>
          <a:ea typeface="+mj-ea"/>
          <a:cs typeface="+mj-cs"/>
        </a:defRPr>
      </a:lvl1pPr>
      <a:lvl2pPr algn="l" defTabSz="455613" rtl="0" eaLnBrk="1" fontAlgn="base" hangingPunct="1">
        <a:lnSpc>
          <a:spcPts val="3000"/>
        </a:lnSpc>
        <a:spcBef>
          <a:spcPct val="0"/>
        </a:spcBef>
        <a:spcAft>
          <a:spcPct val="0"/>
        </a:spcAft>
        <a:defRPr sz="3000" b="1">
          <a:solidFill>
            <a:schemeClr val="tx1"/>
          </a:solidFill>
          <a:latin typeface="Arial" pitchFamily="34" charset="0"/>
        </a:defRPr>
      </a:lvl2pPr>
      <a:lvl3pPr algn="l" defTabSz="455613" rtl="0" eaLnBrk="1" fontAlgn="base" hangingPunct="1">
        <a:lnSpc>
          <a:spcPts val="3000"/>
        </a:lnSpc>
        <a:spcBef>
          <a:spcPct val="0"/>
        </a:spcBef>
        <a:spcAft>
          <a:spcPct val="0"/>
        </a:spcAft>
        <a:defRPr sz="3000" b="1">
          <a:solidFill>
            <a:schemeClr val="tx1"/>
          </a:solidFill>
          <a:latin typeface="Arial" pitchFamily="34" charset="0"/>
        </a:defRPr>
      </a:lvl3pPr>
      <a:lvl4pPr algn="l" defTabSz="455613" rtl="0" eaLnBrk="1" fontAlgn="base" hangingPunct="1">
        <a:lnSpc>
          <a:spcPts val="3000"/>
        </a:lnSpc>
        <a:spcBef>
          <a:spcPct val="0"/>
        </a:spcBef>
        <a:spcAft>
          <a:spcPct val="0"/>
        </a:spcAft>
        <a:defRPr sz="3000" b="1">
          <a:solidFill>
            <a:schemeClr val="tx1"/>
          </a:solidFill>
          <a:latin typeface="Arial" pitchFamily="34" charset="0"/>
        </a:defRPr>
      </a:lvl4pPr>
      <a:lvl5pPr algn="l" defTabSz="455613" rtl="0" eaLnBrk="1" fontAlgn="base" hangingPunct="1">
        <a:lnSpc>
          <a:spcPts val="3000"/>
        </a:lnSpc>
        <a:spcBef>
          <a:spcPct val="0"/>
        </a:spcBef>
        <a:spcAft>
          <a:spcPct val="0"/>
        </a:spcAft>
        <a:defRPr sz="30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p:titleStyle>
    <p:body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el 2"/>
          <p:cNvSpPr>
            <a:spLocks noGrp="1"/>
          </p:cNvSpPr>
          <p:nvPr>
            <p:ph type="title" idx="4294967295"/>
          </p:nvPr>
        </p:nvSpPr>
        <p:spPr>
          <a:xfrm>
            <a:off x="904875" y="4807480"/>
            <a:ext cx="8100000" cy="382104"/>
          </a:xfrm>
        </p:spPr>
        <p:txBody>
          <a:bodyPr/>
          <a:lstStyle/>
          <a:p>
            <a:r>
              <a:rPr lang="de-DE" altLang="de-DE" dirty="0"/>
              <a:t>Sitzung 3 – Version 1</a:t>
            </a:r>
          </a:p>
        </p:txBody>
      </p:sp>
      <p:sp>
        <p:nvSpPr>
          <p:cNvPr id="4" name="Foliennummernplatzhalter 3"/>
          <p:cNvSpPr>
            <a:spLocks noGrp="1"/>
          </p:cNvSpPr>
          <p:nvPr>
            <p:ph type="sldNum" sz="quarter" idx="19"/>
          </p:nvPr>
        </p:nvSpPr>
        <p:spPr>
          <a:xfrm>
            <a:off x="904875" y="6361113"/>
            <a:ext cx="971550" cy="21431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platzhalter 4">
            <a:extLst>
              <a:ext uri="{FF2B5EF4-FFF2-40B4-BE49-F238E27FC236}">
                <a16:creationId xmlns:a16="http://schemas.microsoft.com/office/drawing/2014/main" id="{0A58DE16-2BB7-45E2-88B1-96FB50D39C8E}"/>
              </a:ext>
            </a:extLst>
          </p:cNvPr>
          <p:cNvSpPr>
            <a:spLocks noGrp="1"/>
          </p:cNvSpPr>
          <p:nvPr>
            <p:ph type="body" sz="quarter" idx="15"/>
          </p:nvPr>
        </p:nvSpPr>
        <p:spPr/>
        <p:txBody>
          <a:bodyPr anchor="b"/>
          <a:lstStyle/>
          <a:p>
            <a:r>
              <a:rPr lang="de-DE" dirty="0"/>
              <a:t> </a:t>
            </a:r>
          </a:p>
        </p:txBody>
      </p:sp>
    </p:spTree>
    <p:extLst>
      <p:ext uri="{BB962C8B-B14F-4D97-AF65-F5344CB8AC3E}">
        <p14:creationId xmlns:p14="http://schemas.microsoft.com/office/powerpoint/2010/main" val="61062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4875" y="365295"/>
            <a:ext cx="8099428" cy="867888"/>
          </a:xfrm>
        </p:spPr>
        <p:txBody>
          <a:bodyPr/>
          <a:lstStyle/>
          <a:p>
            <a:pPr>
              <a:lnSpc>
                <a:spcPct val="100000"/>
              </a:lnSpc>
            </a:pPr>
            <a:r>
              <a:rPr lang="de-DE" sz="3200" dirty="0"/>
              <a:t>Aufgabe zum Abschluss </a:t>
            </a:r>
            <a:r>
              <a:rPr lang="de-DE" altLang="de-DE" sz="3200" dirty="0"/>
              <a:t>– </a:t>
            </a:r>
            <a:r>
              <a:rPr lang="de-DE" sz="3200" dirty="0"/>
              <a:t>Lösung II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9" y="1357313"/>
            <a:ext cx="7339010" cy="4320000"/>
          </a:xfrm>
        </p:spPr>
        <p:txBody>
          <a:bodyPr/>
          <a:lstStyle/>
          <a:p>
            <a:pPr marL="457200" lvl="0" indent="-457200">
              <a:lnSpc>
                <a:spcPct val="100000"/>
              </a:lnSpc>
              <a:buClr>
                <a:schemeClr val="accent1"/>
              </a:buClr>
              <a:buFont typeface="+mj-lt"/>
              <a:buAutoNum type="arabicPeriod" startAt="2"/>
            </a:pPr>
            <a:r>
              <a:rPr lang="de-DE" dirty="0"/>
              <a:t>Notieren Sie Pläne für weitere Datenerhebungen, Abläufe und Fragen, die Sie innerhalb des Projekts erwarten:</a:t>
            </a:r>
            <a:br>
              <a:rPr lang="de-DE" dirty="0"/>
            </a:br>
            <a:endParaRPr lang="de-DE" dirty="0"/>
          </a:p>
          <a:p>
            <a:pPr marL="642937" lvl="1" indent="-457200">
              <a:lnSpc>
                <a:spcPct val="100000"/>
              </a:lnSpc>
              <a:buClr>
                <a:srgbClr val="901B6E"/>
              </a:buClr>
              <a:buFont typeface="Arial" panose="020B0604020202020204" pitchFamily="34" charset="0"/>
              <a:buChar char="•"/>
            </a:pPr>
            <a:r>
              <a:rPr lang="de-DE" i="1" dirty="0"/>
              <a:t>Modelling: </a:t>
            </a:r>
            <a:br>
              <a:rPr lang="de-DE" i="1" dirty="0"/>
            </a:br>
            <a:r>
              <a:rPr lang="de-DE" i="1" dirty="0"/>
              <a:t>Das Modell muss bezüglich ausgewählter Eigenschaften auf seine Qualität hin untersucht und optimiert werden. </a:t>
            </a:r>
          </a:p>
          <a:p>
            <a:pPr marL="642937" lvl="1" indent="-457200">
              <a:lnSpc>
                <a:spcPct val="100000"/>
              </a:lnSpc>
              <a:buClr>
                <a:srgbClr val="901B6E"/>
              </a:buClr>
              <a:buFont typeface="Arial" panose="020B0604020202020204" pitchFamily="34" charset="0"/>
              <a:buChar char="•"/>
            </a:pPr>
            <a:endParaRPr lang="de-DE" i="1" dirty="0"/>
          </a:p>
          <a:p>
            <a:pPr marL="642937" lvl="1" indent="-457200">
              <a:lnSpc>
                <a:spcPct val="100000"/>
              </a:lnSpc>
              <a:buClr>
                <a:srgbClr val="901B6E"/>
              </a:buClr>
              <a:buFont typeface="Arial" panose="020B0604020202020204" pitchFamily="34" charset="0"/>
              <a:buChar char="•"/>
            </a:pPr>
            <a:r>
              <a:rPr lang="de-DE" i="1" dirty="0"/>
              <a:t>Data Understanding // Evaluation: </a:t>
            </a:r>
            <a:br>
              <a:rPr lang="de-DE" i="1" dirty="0"/>
            </a:br>
            <a:r>
              <a:rPr lang="de-DE" i="1" dirty="0"/>
              <a:t>Es müssen Daten vom neuen Stahl erhoben werden, um mit dem erstellten Modell eine Aussage treffen zu können.</a:t>
            </a:r>
          </a:p>
          <a:p>
            <a:pPr marL="885825" lvl="3" indent="-342900">
              <a:lnSpc>
                <a:spcPct val="100000"/>
              </a:lnSpc>
              <a:buClr>
                <a:srgbClr val="901B6E"/>
              </a:buClr>
              <a:buFont typeface="Arial" panose="020B0604020202020204" pitchFamily="34" charset="0"/>
              <a:buChar char="•"/>
            </a:pPr>
            <a:endParaRPr lang="de-DE" i="1" dirty="0"/>
          </a:p>
          <a:p>
            <a:pPr marL="642937" lvl="1" indent="-457200">
              <a:lnSpc>
                <a:spcPct val="100000"/>
              </a:lnSpc>
              <a:buClr>
                <a:srgbClr val="901B6E"/>
              </a:buClr>
              <a:buFont typeface="Arial" panose="020B0604020202020204" pitchFamily="34" charset="0"/>
              <a:buChar char="•"/>
            </a:pPr>
            <a:r>
              <a:rPr lang="de-DE" i="1" dirty="0"/>
              <a:t>Evaluation:   </a:t>
            </a:r>
            <a:br>
              <a:rPr lang="de-DE" i="1" dirty="0"/>
            </a:br>
            <a:r>
              <a:rPr lang="de-DE" i="1" dirty="0"/>
              <a:t>Die Ergebnisse des erstellten Modells müssen im Anwendungskontext diskutiert werden. </a:t>
            </a:r>
          </a:p>
        </p:txBody>
      </p:sp>
      <p:sp>
        <p:nvSpPr>
          <p:cNvPr id="4" name="Inhaltsplatzhalter 3">
            <a:extLst>
              <a:ext uri="{FF2B5EF4-FFF2-40B4-BE49-F238E27FC236}">
                <a16:creationId xmlns:a16="http://schemas.microsoft.com/office/drawing/2014/main" id="{88E3067F-7636-4EE5-9221-DB67E2F560A3}"/>
              </a:ext>
            </a:extLst>
          </p:cNvPr>
          <p:cNvSpPr>
            <a:spLocks noGrp="1"/>
          </p:cNvSpPr>
          <p:nvPr>
            <p:ph type="body" idx="13"/>
          </p:nvPr>
        </p:nvSpPr>
        <p:spPr/>
        <p:txBody>
          <a:bodyPr/>
          <a:lstStyle/>
          <a:p>
            <a:r>
              <a:rPr lang="de-DE" dirty="0"/>
              <a:t> </a:t>
            </a:r>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F0A8AF81-1EE9-4393-9D47-9676521207D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79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618221"/>
            <a:ext cx="7339013" cy="3240365"/>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Die Abbildung auf der nächsten Folie zeigt ein mit der </a:t>
            </a:r>
            <a:r>
              <a:rPr lang="de-DE" dirty="0" err="1">
                <a:latin typeface="+mj-lt"/>
              </a:rPr>
              <a:t>kNN</a:t>
            </a:r>
            <a:r>
              <a:rPr lang="de-DE" dirty="0">
                <a:latin typeface="+mj-lt"/>
              </a:rPr>
              <a:t>-Klassifikation gefittetes Modell (k=1 und euklidische Metrik) mit den zugehörigen Testdaten.</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r>
              <a:rPr lang="de-DE" dirty="0">
                <a:latin typeface="+mj-lt"/>
              </a:rPr>
              <a:t>Diskutieren und notieren Sie die Antworten auf die folgenden Fragen. </a:t>
            </a:r>
            <a:r>
              <a:rPr lang="de-DE" dirty="0"/>
              <a:t>Nutzen Sie hierfür </a:t>
            </a:r>
            <a:r>
              <a:rPr lang="de-DE" dirty="0" err="1"/>
              <a:t>Mural</a:t>
            </a:r>
            <a:r>
              <a:rPr lang="de-DE" dirty="0"/>
              <a:t> (Link folgt in Veranstaltung).</a:t>
            </a:r>
            <a:endParaRPr lang="de-DE" dirty="0">
              <a:latin typeface="+mj-lt"/>
            </a:endParaRPr>
          </a:p>
          <a:p>
            <a:pPr marL="0" indent="0">
              <a:lnSpc>
                <a:spcPct val="100000"/>
              </a:lnSpc>
            </a:pPr>
            <a:endParaRPr lang="de-DE" b="1" dirty="0"/>
          </a:p>
          <a:p>
            <a:pPr marL="0" lvl="0" indent="0" defTabSz="914400" fontAlgn="auto">
              <a:lnSpc>
                <a:spcPct val="100000"/>
              </a:lnSpc>
              <a:spcBef>
                <a:spcPts val="0"/>
              </a:spcBef>
              <a:spcAft>
                <a:spcPts val="0"/>
              </a:spcAft>
              <a:buBlip>
                <a:blip r:embed="rId3"/>
              </a:buBlip>
            </a:pPr>
            <a:r>
              <a:rPr lang="de-DE" dirty="0">
                <a:solidFill>
                  <a:srgbClr val="000000"/>
                </a:solidFill>
                <a:latin typeface="+mj-lt"/>
              </a:rPr>
              <a:t> </a:t>
            </a:r>
            <a:r>
              <a:rPr lang="de-DE" dirty="0">
                <a:latin typeface="+mj-lt"/>
              </a:rPr>
              <a:t>Würden Sie aus der Grafik folgern, dass es sich um ein „gutes“ Modell handelt? Benennen Sie unterschiedliche Gründe. </a:t>
            </a:r>
          </a:p>
          <a:p>
            <a:pPr marL="0" indent="0" defTabSz="914400" fontAlgn="auto">
              <a:lnSpc>
                <a:spcPct val="100000"/>
              </a:lnSpc>
              <a:spcBef>
                <a:spcPts val="0"/>
              </a:spcBef>
              <a:spcAft>
                <a:spcPts val="0"/>
              </a:spcAft>
              <a:buBlip>
                <a:blip r:embed="rId3"/>
              </a:buBlip>
            </a:pPr>
            <a:r>
              <a:rPr lang="de-DE" dirty="0">
                <a:latin typeface="+mj-lt"/>
              </a:rPr>
              <a:t> Formulieren Sie begründet </a:t>
            </a:r>
            <a:r>
              <a:rPr lang="de-DE" dirty="0"/>
              <a:t>allgemeingültige Kriterien für die Beurteilung eines Modells. </a:t>
            </a:r>
            <a:endParaRPr lang="de-DE" dirty="0">
              <a:latin typeface="+mj-lt"/>
            </a:endParaRPr>
          </a:p>
          <a:p>
            <a:endParaRPr lang="de-DE" dirty="0"/>
          </a:p>
        </p:txBody>
      </p: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t>Stahlprojekt: </a:t>
            </a:r>
            <a:br>
              <a:rPr lang="de-DE" sz="3200" dirty="0"/>
            </a:br>
            <a:r>
              <a:rPr lang="de-DE" sz="3200" dirty="0"/>
              <a:t>Modellqualität</a:t>
            </a:r>
            <a:endParaRPr lang="de-DE" sz="3200" dirty="0">
              <a:latin typeface="+mn-lt"/>
            </a:endParaRPr>
          </a:p>
        </p:txBody>
      </p:sp>
    </p:spTree>
    <p:extLst>
      <p:ext uri="{BB962C8B-B14F-4D97-AF65-F5344CB8AC3E}">
        <p14:creationId xmlns:p14="http://schemas.microsoft.com/office/powerpoint/2010/main" val="3882431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6008ACC6-CAAC-485F-A4CB-5B340037409D}"/>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t>Stahlprojekt: </a:t>
            </a:r>
            <a:br>
              <a:rPr lang="de-DE" sz="3200" dirty="0"/>
            </a:br>
            <a:r>
              <a:rPr lang="de-DE" sz="3200" dirty="0"/>
              <a:t>Visualisierung</a:t>
            </a:r>
            <a:endParaRPr lang="de-DE" sz="3200" dirty="0">
              <a:latin typeface="+mn-lt"/>
            </a:endParaRPr>
          </a:p>
        </p:txBody>
      </p:sp>
      <p:pic>
        <p:nvPicPr>
          <p:cNvPr id="7" name="Grafik 6">
            <a:extLst>
              <a:ext uri="{FF2B5EF4-FFF2-40B4-BE49-F238E27FC236}">
                <a16:creationId xmlns:a16="http://schemas.microsoft.com/office/drawing/2014/main" id="{519C9A73-66F2-4103-BF30-50C5C8166E4F}"/>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a:stretch/>
        </p:blipFill>
        <p:spPr>
          <a:xfrm>
            <a:off x="1016639" y="1580504"/>
            <a:ext cx="7745752" cy="4094340"/>
          </a:xfrm>
          <a:prstGeom prst="rect">
            <a:avLst/>
          </a:prstGeom>
        </p:spPr>
      </p:pic>
      <p:sp>
        <p:nvSpPr>
          <p:cNvPr id="2" name="Textfeld 1">
            <a:extLst>
              <a:ext uri="{FF2B5EF4-FFF2-40B4-BE49-F238E27FC236}">
                <a16:creationId xmlns:a16="http://schemas.microsoft.com/office/drawing/2014/main" id="{4A8DFC8A-79B7-4112-AEE6-63EE15DDA94E}"/>
              </a:ext>
            </a:extLst>
          </p:cNvPr>
          <p:cNvSpPr txBox="1"/>
          <p:nvPr/>
        </p:nvSpPr>
        <p:spPr>
          <a:xfrm>
            <a:off x="3792353" y="1462191"/>
            <a:ext cx="2444817" cy="400110"/>
          </a:xfrm>
          <a:prstGeom prst="rect">
            <a:avLst/>
          </a:prstGeom>
          <a:solidFill>
            <a:schemeClr val="bg1"/>
          </a:solidFill>
          <a:ln>
            <a:solidFill>
              <a:schemeClr val="bg1"/>
            </a:solidFill>
          </a:ln>
        </p:spPr>
        <p:txBody>
          <a:bodyPr wrap="square" rtlCol="0">
            <a:spAutoFit/>
          </a:bodyPr>
          <a:lstStyle/>
          <a:p>
            <a:endParaRPr lang="de-DE" sz="2000"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6999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279099"/>
            <a:ext cx="7777112"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Frage 1:</a:t>
            </a:r>
          </a:p>
          <a:p>
            <a:pPr>
              <a:lnSpc>
                <a:spcPct val="100000"/>
              </a:lnSpc>
              <a:buFontTx/>
              <a:buBlip>
                <a:blip r:embed="rId3"/>
              </a:buBlip>
            </a:pPr>
            <a:r>
              <a:rPr lang="de-DE" dirty="0">
                <a:latin typeface="+mj-lt"/>
              </a:rPr>
              <a:t>Es gibt sehr viele Punkte, deren Farbe nicht zum zugehörigen Hintergrund passt, das lässt nicht auf ein gutes Modell schließen.</a:t>
            </a:r>
          </a:p>
          <a:p>
            <a:pPr>
              <a:lnSpc>
                <a:spcPct val="100000"/>
              </a:lnSpc>
              <a:buFontTx/>
              <a:buBlip>
                <a:blip r:embed="rId3"/>
              </a:buBlip>
            </a:pPr>
            <a:r>
              <a:rPr lang="de-DE" dirty="0">
                <a:latin typeface="+mj-lt"/>
              </a:rPr>
              <a:t>Im Anwendungskontext wirkt es fragwürdig, dass sich keine homogene Flächen bilden, sondern Inseln, das lässt nicht auf ein gutes Modell schließen.</a:t>
            </a:r>
          </a:p>
          <a:p>
            <a:pPr marL="0" indent="0">
              <a:lnSpc>
                <a:spcPct val="100000"/>
              </a:lnSpc>
            </a:pPr>
            <a:endParaRPr lang="de-DE" dirty="0">
              <a:latin typeface="+mj-lt"/>
            </a:endParaRPr>
          </a:p>
          <a:p>
            <a:pPr marL="0" indent="0">
              <a:lnSpc>
                <a:spcPct val="100000"/>
              </a:lnSpc>
            </a:pPr>
            <a:r>
              <a:rPr lang="de-DE" dirty="0">
                <a:latin typeface="+mj-lt"/>
              </a:rPr>
              <a:t>Frage 2:</a:t>
            </a:r>
          </a:p>
          <a:p>
            <a:pPr>
              <a:lnSpc>
                <a:spcPct val="100000"/>
              </a:lnSpc>
              <a:buFontTx/>
              <a:buBlip>
                <a:blip r:embed="rId3"/>
              </a:buBlip>
            </a:pPr>
            <a:r>
              <a:rPr lang="de-DE" dirty="0"/>
              <a:t>Eine Klasse wird gut erkannt (wenig falsche Klassifikationen im Vergleich zu den Testdaten bei einer Klasse)</a:t>
            </a:r>
          </a:p>
          <a:p>
            <a:pPr>
              <a:lnSpc>
                <a:spcPct val="100000"/>
              </a:lnSpc>
              <a:buFontTx/>
              <a:buBlip>
                <a:blip r:embed="rId3"/>
              </a:buBlip>
            </a:pPr>
            <a:r>
              <a:rPr lang="de-DE" dirty="0"/>
              <a:t>Alle Klassen werden gut erkannt (wenig falsche Klassifikationen im Vergleich zu den Testdaten bei allen Klassen)</a:t>
            </a:r>
          </a:p>
          <a:p>
            <a:pPr>
              <a:lnSpc>
                <a:spcPct val="100000"/>
              </a:lnSpc>
              <a:buFontTx/>
              <a:buBlip>
                <a:blip r:embed="rId3"/>
              </a:buBlip>
            </a:pPr>
            <a:r>
              <a:rPr lang="de-DE" dirty="0"/>
              <a:t>Das Modell ist einfach (darstellbar / formulierbar)</a:t>
            </a:r>
          </a:p>
          <a:p>
            <a:pPr>
              <a:lnSpc>
                <a:spcPct val="100000"/>
              </a:lnSpc>
              <a:buFontTx/>
              <a:buBlip>
                <a:blip r:embed="rId3"/>
              </a:buBlip>
            </a:pPr>
            <a:r>
              <a:rPr lang="de-DE" dirty="0">
                <a:latin typeface="+mj-lt"/>
              </a:rPr>
              <a:t>Das Modell passt zum Anwendungskontext  </a:t>
            </a:r>
          </a:p>
          <a:p>
            <a:pPr marL="0" indent="0">
              <a:lnSpc>
                <a:spcPct val="100000"/>
              </a:lnSpc>
            </a:pPr>
            <a:endParaRPr lang="de-DE" dirty="0">
              <a:latin typeface="+mj-lt"/>
            </a:endParaRPr>
          </a:p>
          <a:p>
            <a:pPr marL="0" indent="0">
              <a:lnSpc>
                <a:spcPct val="100000"/>
              </a:lnSpc>
            </a:pPr>
            <a:endParaRPr lang="de-DE" dirty="0">
              <a:latin typeface="+mj-lt"/>
            </a:endParaRP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t>Stahlprojekt: </a:t>
            </a:r>
            <a:br>
              <a:rPr lang="de-DE" sz="3200" dirty="0"/>
            </a:br>
            <a:r>
              <a:rPr lang="de-DE" sz="3200" dirty="0"/>
              <a:t>Modellqualität</a:t>
            </a:r>
            <a:endParaRPr lang="de-DE" sz="3200" dirty="0">
              <a:latin typeface="+mn-lt"/>
            </a:endParaRPr>
          </a:p>
        </p:txBody>
      </p:sp>
    </p:spTree>
    <p:extLst>
      <p:ext uri="{BB962C8B-B14F-4D97-AF65-F5344CB8AC3E}">
        <p14:creationId xmlns:p14="http://schemas.microsoft.com/office/powerpoint/2010/main" val="1157858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4.2 Gütemaße</a:t>
            </a:r>
          </a:p>
        </p:txBody>
      </p:sp>
    </p:spTree>
    <p:extLst>
      <p:ext uri="{BB962C8B-B14F-4D97-AF65-F5344CB8AC3E}">
        <p14:creationId xmlns:p14="http://schemas.microsoft.com/office/powerpoint/2010/main" val="399377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mc:AlternateContent xmlns:mc="http://schemas.openxmlformats.org/markup-compatibility/2006" xmlns:a14="http://schemas.microsoft.com/office/drawing/2010/main">
        <mc:Choice Requires="a14">
          <p:graphicFrame>
            <p:nvGraphicFramePr>
              <p:cNvPr id="13" name="Inhaltsplatzhalter 6"/>
              <p:cNvGraphicFramePr>
                <a:graphicFrameLocks/>
              </p:cNvGraphicFramePr>
              <p:nvPr/>
            </p:nvGraphicFramePr>
            <p:xfrm>
              <a:off x="936701" y="4160240"/>
              <a:ext cx="7720192" cy="1440000"/>
            </p:xfrm>
            <a:graphic>
              <a:graphicData uri="http://schemas.openxmlformats.org/drawingml/2006/table">
                <a:tbl>
                  <a:tblPr firstRow="1" bandRow="1">
                    <a:tableStyleId>{C083E6E3-FA7D-4D7B-A595-EF9225AFEA82}</a:tableStyleId>
                  </a:tblPr>
                  <a:tblGrid>
                    <a:gridCol w="2200038">
                      <a:extLst>
                        <a:ext uri="{9D8B030D-6E8A-4147-A177-3AD203B41FA5}">
                          <a16:colId xmlns:a16="http://schemas.microsoft.com/office/drawing/2014/main" val="20000"/>
                        </a:ext>
                      </a:extLst>
                    </a:gridCol>
                    <a:gridCol w="1666755">
                      <a:extLst>
                        <a:ext uri="{9D8B030D-6E8A-4147-A177-3AD203B41FA5}">
                          <a16:colId xmlns:a16="http://schemas.microsoft.com/office/drawing/2014/main" val="20001"/>
                        </a:ext>
                      </a:extLst>
                    </a:gridCol>
                    <a:gridCol w="1875098">
                      <a:extLst>
                        <a:ext uri="{9D8B030D-6E8A-4147-A177-3AD203B41FA5}">
                          <a16:colId xmlns:a16="http://schemas.microsoft.com/office/drawing/2014/main" val="20002"/>
                        </a:ext>
                      </a:extLst>
                    </a:gridCol>
                    <a:gridCol w="1978301">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 1 (positive)</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 (negative)</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 </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Kl. 1 (positive)</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pPr algn="ctr">
                            <a:defRPr/>
                          </a:pPr>
                          <a14:m>
                            <m:oMath xmlns:m="http://schemas.openxmlformats.org/officeDocument/2006/math">
                              <m:r>
                                <a:rPr lang="de-DE" sz="1600" i="1">
                                  <a:latin typeface="Cambria Math"/>
                                </a:rPr>
                                <m:t>𝑡</m:t>
                              </m:r>
                              <m:r>
                                <a:rPr lang="de-DE" sz="1600" b="0" i="1">
                                  <a:latin typeface="Cambria Math"/>
                                </a:rPr>
                                <m:t>𝑝</m:t>
                              </m:r>
                            </m:oMath>
                          </a14:m>
                          <a:r>
                            <a:rPr lang="de-DE" sz="1600"/>
                            <a:t> (true positive)</a:t>
                          </a:r>
                          <a:endParaRPr/>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solidFill>
                          <a:schemeClr val="bg1"/>
                        </a:solidFill>
                      </a:tcPr>
                    </a:tc>
                    <a:tc>
                      <a:txBody>
                        <a:bodyPr/>
                        <a:lstStyle/>
                        <a:p>
                          <a:pPr algn="ctr">
                            <a:defRPr/>
                          </a:pPr>
                          <a14:m>
                            <m:oMath xmlns:m="http://schemas.openxmlformats.org/officeDocument/2006/math">
                              <m:r>
                                <a:rPr lang="de-DE" sz="1600" i="1">
                                  <a:latin typeface="Cambria Math"/>
                                </a:rPr>
                                <m:t>𝑓</m:t>
                              </m:r>
                              <m:r>
                                <a:rPr lang="de-DE" sz="1600" b="0" i="1">
                                  <a:latin typeface="Cambria Math"/>
                                </a:rPr>
                                <m:t>𝑝</m:t>
                              </m:r>
                            </m:oMath>
                          </a14:m>
                          <a:r>
                            <a:rPr lang="de-DE" sz="1600"/>
                            <a:t> (false positive)</a:t>
                          </a:r>
                          <a:endParaRPr/>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solidFill>
                          <a:schemeClr val="bg1"/>
                        </a:solid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Kl. 2 (negative)</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pPr algn="ctr">
                            <a:defRPr/>
                          </a:pPr>
                          <a14:m>
                            <m:oMath xmlns:m="http://schemas.openxmlformats.org/officeDocument/2006/math">
                              <m:r>
                                <a:rPr lang="de-DE" sz="1600" i="1">
                                  <a:latin typeface="Cambria Math"/>
                                </a:rPr>
                                <m:t>𝑓</m:t>
                              </m:r>
                              <m:r>
                                <a:rPr lang="de-DE" sz="1600" b="0" i="1">
                                  <a:latin typeface="Cambria Math"/>
                                </a:rPr>
                                <m:t>𝑛</m:t>
                              </m:r>
                              <m:r>
                                <a:rPr lang="de-DE" sz="1600" b="0" i="1">
                                  <a:latin typeface="Cambria Math"/>
                                </a:rPr>
                                <m:t> </m:t>
                              </m:r>
                            </m:oMath>
                          </a14:m>
                          <a:r>
                            <a:rPr lang="de-DE" sz="1600"/>
                            <a:t>(false negative)</a:t>
                          </a:r>
                          <a:endParaRPr/>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solidFill>
                          <a:schemeClr val="bg1"/>
                        </a:solidFill>
                      </a:tcPr>
                    </a:tc>
                    <a:tc>
                      <a:txBody>
                        <a:bodyPr/>
                        <a:lstStyle/>
                        <a:p>
                          <a:pPr algn="ctr">
                            <a:defRPr/>
                          </a:pPr>
                          <a14:m>
                            <m:oMath xmlns:m="http://schemas.openxmlformats.org/officeDocument/2006/math">
                              <m:r>
                                <a:rPr lang="de-DE" sz="1600" i="1">
                                  <a:latin typeface="Cambria Math"/>
                                </a:rPr>
                                <m:t>𝑡</m:t>
                              </m:r>
                              <m:r>
                                <a:rPr lang="de-DE" sz="1600" b="0" i="1">
                                  <a:latin typeface="Cambria Math"/>
                                </a:rPr>
                                <m:t>𝑛</m:t>
                              </m:r>
                            </m:oMath>
                          </a14:m>
                          <a:r>
                            <a:rPr lang="de-DE" sz="1600" dirty="0"/>
                            <a:t> (</a:t>
                          </a:r>
                          <a:r>
                            <a:rPr lang="de-DE" sz="1600" dirty="0" err="1"/>
                            <a:t>true</a:t>
                          </a:r>
                          <a:r>
                            <a:rPr lang="de-DE" sz="1600" dirty="0"/>
                            <a:t> negative)</a:t>
                          </a:r>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13" name="Inhaltsplatzhalter 6"/>
              <p:cNvGraphicFramePr>
                <a:graphicFrameLocks/>
              </p:cNvGraphicFramePr>
              <p:nvPr/>
            </p:nvGraphicFramePr>
            <p:xfrm>
              <a:off x="936701" y="4160240"/>
              <a:ext cx="7720192" cy="1440000"/>
            </p:xfrm>
            <a:graphic>
              <a:graphicData uri="http://schemas.openxmlformats.org/drawingml/2006/table">
                <a:tbl>
                  <a:tblPr firstRow="1" bandRow="1">
                    <a:tableStyleId>{C083E6E3-FA7D-4D7B-A595-EF9225AFEA82}</a:tableStyleId>
                  </a:tblPr>
                  <a:tblGrid>
                    <a:gridCol w="2200038">
                      <a:extLst>
                        <a:ext uri="{9D8B030D-6E8A-4147-A177-3AD203B41FA5}">
                          <a16:colId xmlns:a16="http://schemas.microsoft.com/office/drawing/2014/main" val="20000"/>
                        </a:ext>
                      </a:extLst>
                    </a:gridCol>
                    <a:gridCol w="1666755">
                      <a:extLst>
                        <a:ext uri="{9D8B030D-6E8A-4147-A177-3AD203B41FA5}">
                          <a16:colId xmlns:a16="http://schemas.microsoft.com/office/drawing/2014/main" val="20001"/>
                        </a:ext>
                      </a:extLst>
                    </a:gridCol>
                    <a:gridCol w="1875098">
                      <a:extLst>
                        <a:ext uri="{9D8B030D-6E8A-4147-A177-3AD203B41FA5}">
                          <a16:colId xmlns:a16="http://schemas.microsoft.com/office/drawing/2014/main" val="20002"/>
                        </a:ext>
                      </a:extLst>
                    </a:gridCol>
                    <a:gridCol w="1978301">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 1 (positive)</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 (negative)</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 </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Kl. 1 (positive)</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blipFill>
                          <a:blip r:embed="rId2"/>
                          <a:stretch>
                            <a:fillRect l="-206169" t="-203390" r="-106818" b="-115254"/>
                          </a:stretch>
                        </a:blipFill>
                      </a:tcPr>
                    </a:tc>
                    <a:tc>
                      <a:txBody>
                        <a:bodyPr/>
                        <a:lstStyle/>
                        <a:p>
                          <a:endParaRPr lang="de-DE"/>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blipFill>
                          <a:blip r:embed="rId2"/>
                          <a:stretch>
                            <a:fillRect l="-290154" t="-203390" r="-1231" b="-115254"/>
                          </a:stretch>
                        </a:blip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Kl. 2 (negative)</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blipFill>
                          <a:blip r:embed="rId2"/>
                          <a:stretch>
                            <a:fillRect l="-206169" t="-303390" r="-106818" b="-15254"/>
                          </a:stretch>
                        </a:blipFill>
                      </a:tcPr>
                    </a:tc>
                    <a:tc>
                      <a:txBody>
                        <a:bodyPr/>
                        <a:lstStyle/>
                        <a:p>
                          <a:endParaRPr lang="de-DE"/>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blipFill>
                          <a:blip r:embed="rId2"/>
                          <a:stretch>
                            <a:fillRect l="-290154" t="-303390" r="-1231" b="-15254"/>
                          </a:stretch>
                        </a:blipFill>
                      </a:tcPr>
                    </a:tc>
                    <a:extLst>
                      <a:ext uri="{0D108BD9-81ED-4DB2-BD59-A6C34878D82A}">
                        <a16:rowId xmlns:a16="http://schemas.microsoft.com/office/drawing/2014/main" val="10003"/>
                      </a:ext>
                    </a:extLst>
                  </a:tr>
                </a:tbl>
              </a:graphicData>
            </a:graphic>
          </p:graphicFrame>
        </mc:Fallback>
      </mc:AlternateContent>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15</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851250" y="1785837"/>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In der Testphase eines Modells mit zwei Klassen werden vier Arten von Beispielen unterschieden:</a:t>
            </a:r>
            <a:endParaRPr dirty="0"/>
          </a:p>
          <a:p>
            <a:pPr marL="0" indent="0">
              <a:lnSpc>
                <a:spcPct val="100000"/>
              </a:lnSpc>
              <a:defRPr/>
            </a:pPr>
            <a:endParaRPr lang="de-DE"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a:t>
            </a:r>
            <a:r>
              <a:rPr lang="de-DE" sz="3200" dirty="0" err="1">
                <a:latin typeface="Arial"/>
              </a:rPr>
              <a:t>Confusion</a:t>
            </a:r>
            <a:r>
              <a:rPr lang="de-DE" sz="3200" dirty="0">
                <a:latin typeface="Arial"/>
              </a:rPr>
              <a:t>-Matrix</a:t>
            </a:r>
            <a:endParaRPr dirty="0"/>
          </a:p>
        </p:txBody>
      </p:sp>
      <mc:AlternateContent xmlns:mc="http://schemas.openxmlformats.org/markup-compatibility/2006" xmlns:a14="http://schemas.microsoft.com/office/drawing/2010/main">
        <mc:Choice Requires="a14">
          <p:graphicFrame>
            <p:nvGraphicFramePr>
              <p:cNvPr id="7" name="Inhaltsplatzhalter 6"/>
              <p:cNvGraphicFramePr>
                <a:graphicFrameLocks noGrp="1"/>
              </p:cNvGraphicFramePr>
              <p:nvPr>
                <p:ph sz="quarter" idx="12"/>
              </p:nvPr>
            </p:nvGraphicFramePr>
            <p:xfrm>
              <a:off x="1157589" y="2499775"/>
              <a:ext cx="7499183" cy="1440000"/>
            </p:xfrm>
            <a:graphic>
              <a:graphicData uri="http://schemas.openxmlformats.org/drawingml/2006/table">
                <a:tbl>
                  <a:tblPr firstRow="1" bandRow="1">
                    <a:tableStyleId>{C083E6E3-FA7D-4D7B-A595-EF9225AFEA82}</a:tableStyleId>
                  </a:tblPr>
                  <a:tblGrid>
                    <a:gridCol w="2315183">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gridCol w="1800000">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Klasse 1</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dirty="0"/>
                            <a:t>Vorhergesagte Klasse</a:t>
                          </a:r>
                          <a:endParaRPr dirty="0"/>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  Klasse 1</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11</m:t>
                                    </m:r>
                                  </m:sub>
                                </m:sSub>
                              </m:oMath>
                            </m:oMathPara>
                          </a14:m>
                          <a:endParaRPr lang="de-DE" sz="1600"/>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solidFill>
                          <a:schemeClr val="bg1"/>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12</m:t>
                                    </m:r>
                                  </m:sub>
                                </m:sSub>
                              </m:oMath>
                            </m:oMathPara>
                          </a14:m>
                          <a:endParaRPr lang="de-DE" sz="1600"/>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solidFill>
                          <a:schemeClr val="bg1"/>
                        </a:solid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  Klasse 2</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21</m:t>
                                    </m:r>
                                  </m:sub>
                                </m:sSub>
                              </m:oMath>
                            </m:oMathPara>
                          </a14:m>
                          <a:endParaRPr lang="de-DE" sz="1600"/>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solidFill>
                          <a:schemeClr val="bg1"/>
                        </a:solidFill>
                      </a:tcPr>
                    </a:tc>
                    <a:tc>
                      <a:txBody>
                        <a:bodyPr/>
                        <a:lstStyle/>
                        <a:p>
                          <a:pPr algn="ctr">
                            <a:defRPr/>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ea typeface="Cambria Math"/>
                                        <a:cs typeface="Cambria Math"/>
                                      </a:rPr>
                                    </m:ctrlPr>
                                  </m:sSubPr>
                                  <m:e>
                                    <m:r>
                                      <a:rPr lang="de-DE" sz="1600" b="0" i="1">
                                        <a:latin typeface="Cambria Math"/>
                                      </a:rPr>
                                      <m:t>𝑎</m:t>
                                    </m:r>
                                  </m:e>
                                  <m:sub>
                                    <m:r>
                                      <a:rPr lang="de-DE" sz="1600" b="0" i="1">
                                        <a:latin typeface="Cambria Math"/>
                                      </a:rPr>
                                      <m:t>22</m:t>
                                    </m:r>
                                  </m:sub>
                                </m:sSub>
                              </m:oMath>
                            </m:oMathPara>
                          </a14:m>
                          <a:endParaRPr lang="de-DE" sz="1600" dirty="0"/>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7" name="Inhaltsplatzhalter 6"/>
              <p:cNvGraphicFramePr>
                <a:graphicFrameLocks noGrp="1"/>
              </p:cNvGraphicFramePr>
              <p:nvPr>
                <p:ph sz="quarter" idx="12"/>
              </p:nvPr>
            </p:nvGraphicFramePr>
            <p:xfrm>
              <a:off x="1157589" y="2499775"/>
              <a:ext cx="7499183" cy="1440000"/>
            </p:xfrm>
            <a:graphic>
              <a:graphicData uri="http://schemas.openxmlformats.org/drawingml/2006/table">
                <a:tbl>
                  <a:tblPr firstRow="1" bandRow="1">
                    <a:tableStyleId>{C083E6E3-FA7D-4D7B-A595-EF9225AFEA82}</a:tableStyleId>
                  </a:tblPr>
                  <a:tblGrid>
                    <a:gridCol w="2315183">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gridCol w="1800000">
                      <a:extLst>
                        <a:ext uri="{9D8B030D-6E8A-4147-A177-3AD203B41FA5}">
                          <a16:colId xmlns:a16="http://schemas.microsoft.com/office/drawing/2014/main" val="20003"/>
                        </a:ext>
                      </a:extLst>
                    </a:gridCol>
                  </a:tblGrid>
                  <a:tr h="360000">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solidFill>
                              <a:schemeClr val="tx1"/>
                            </a:solidFill>
                          </a:endParaRPr>
                        </a:p>
                      </a:txBody>
                      <a:tcPr>
                        <a:lnL w="12700" algn="ctr">
                          <a:noFill/>
                        </a:lnL>
                        <a:lnR w="12700" algn="ctr">
                          <a:noFill/>
                        </a:lnR>
                        <a:lnT w="12700" algn="ctr">
                          <a:noFill/>
                        </a:lnT>
                        <a:lnB w="12700" algn="ctr">
                          <a:noFill/>
                        </a:lnB>
                        <a:solidFill>
                          <a:schemeClr val="bg1"/>
                        </a:solidFill>
                      </a:tcPr>
                    </a:tc>
                    <a:tc gridSpan="2">
                      <a:txBody>
                        <a:bodyPr/>
                        <a:lstStyle/>
                        <a:p>
                          <a:pPr algn="ctr">
                            <a:defRPr/>
                          </a:pPr>
                          <a:r>
                            <a:rPr lang="de-DE" sz="1600" b="0">
                              <a:solidFill>
                                <a:schemeClr val="tx1"/>
                              </a:solidFill>
                            </a:rPr>
                            <a:t>Tatsächliche</a:t>
                          </a:r>
                          <a:r>
                            <a:rPr lang="de-DE" sz="1600">
                              <a:solidFill>
                                <a:schemeClr val="tx1"/>
                              </a:solidFill>
                            </a:rPr>
                            <a:t> </a:t>
                          </a:r>
                          <a:r>
                            <a:rPr lang="de-DE" sz="1600" b="0">
                              <a:solidFill>
                                <a:schemeClr val="tx1"/>
                              </a:solidFill>
                            </a:rPr>
                            <a:t>Klasse</a:t>
                          </a:r>
                          <a:endParaRPr/>
                        </a:p>
                      </a:txBody>
                      <a:tcPr anchor="ctr">
                        <a:lnL w="12700" algn="ctr">
                          <a:noFill/>
                        </a:lnL>
                        <a:lnR w="12700" algn="ctr">
                          <a:noFill/>
                        </a:lnR>
                        <a:lnT w="12700" algn="ctr">
                          <a:noFill/>
                        </a:lnT>
                        <a:lnB w="28575" algn="ctr">
                          <a:solidFill>
                            <a:srgbClr val="C16CAB"/>
                          </a:solidFill>
                        </a:lnB>
                      </a:tcPr>
                    </a:tc>
                    <a:tc hMerge="1">
                      <a:txBody>
                        <a:bodyPr/>
                        <a:lstStyle/>
                        <a:p>
                          <a:endParaRPr/>
                        </a:p>
                      </a:txBody>
                      <a:tcPr/>
                    </a:tc>
                    <a:extLst>
                      <a:ext uri="{0D108BD9-81ED-4DB2-BD59-A6C34878D82A}">
                        <a16:rowId xmlns:a16="http://schemas.microsoft.com/office/drawing/2014/main" val="10000"/>
                      </a:ext>
                    </a:extLst>
                  </a:tr>
                  <a:tr h="360000">
                    <a:tc>
                      <a:txBody>
                        <a:bodyPr/>
                        <a:lstStyle/>
                        <a:p>
                          <a:pPr>
                            <a:defRPr/>
                          </a:pPr>
                          <a:endParaRPr lang="de-DE" sz="1600"/>
                        </a:p>
                      </a:txBody>
                      <a:tcPr>
                        <a:lnL w="12700" algn="ctr">
                          <a:noFill/>
                        </a:lnL>
                        <a:lnR w="12700" algn="ctr">
                          <a:noFill/>
                        </a:lnR>
                        <a:lnT w="12700" algn="ctr">
                          <a:noFill/>
                        </a:lnT>
                        <a:lnB w="12700" algn="ctr">
                          <a:noFill/>
                        </a:lnB>
                        <a:solidFill>
                          <a:schemeClr val="bg1"/>
                        </a:solidFill>
                      </a:tcPr>
                    </a:tc>
                    <a:tc>
                      <a:txBody>
                        <a:bodyPr/>
                        <a:lstStyle/>
                        <a:p>
                          <a:pPr>
                            <a:defRPr/>
                          </a:pPr>
                          <a:endParaRPr lang="de-DE" sz="1600"/>
                        </a:p>
                      </a:txBody>
                      <a:tcPr>
                        <a:lnL w="12700" algn="ctr">
                          <a:noFill/>
                        </a:lnL>
                        <a:lnR w="28575" algn="ctr">
                          <a:solidFill>
                            <a:srgbClr val="C16CAB"/>
                          </a:solidFill>
                        </a:lnR>
                        <a:lnT w="12700" algn="ctr">
                          <a:noFill/>
                        </a:lnT>
                        <a:lnB w="28575" algn="ctr">
                          <a:solidFill>
                            <a:srgbClr val="C16CAB"/>
                          </a:solidFill>
                        </a:lnB>
                        <a:solidFill>
                          <a:schemeClr val="bg1"/>
                        </a:solidFill>
                      </a:tcPr>
                    </a:tc>
                    <a:tc>
                      <a:txBody>
                        <a:bodyPr/>
                        <a:lstStyle/>
                        <a:p>
                          <a:pPr algn="ctr">
                            <a:defRPr/>
                          </a:pPr>
                          <a:r>
                            <a:rPr lang="de-DE" sz="1600"/>
                            <a:t>Klasse 1</a:t>
                          </a:r>
                          <a:endParaRPr/>
                        </a:p>
                      </a:txBody>
                      <a:tcPr>
                        <a:lnL w="28575" algn="ctr">
                          <a:solidFill>
                            <a:srgbClr val="C16CAB"/>
                          </a:solidFill>
                        </a:lnL>
                        <a:lnR w="12700" algn="ctr">
                          <a:solidFill>
                            <a:srgbClr val="C16CAB"/>
                          </a:solidFill>
                        </a:lnR>
                        <a:lnT w="28575" algn="ctr">
                          <a:solidFill>
                            <a:srgbClr val="C16CAB"/>
                          </a:solidFill>
                        </a:lnT>
                        <a:lnB w="28575" algn="ctr">
                          <a:solidFill>
                            <a:srgbClr val="C16CAB"/>
                          </a:solidFill>
                        </a:lnB>
                        <a:solidFill>
                          <a:srgbClr val="C16CAB">
                            <a:alpha val="20000"/>
                          </a:srgbClr>
                        </a:solidFill>
                      </a:tcPr>
                    </a:tc>
                    <a:tc>
                      <a:txBody>
                        <a:bodyPr/>
                        <a:lstStyle/>
                        <a:p>
                          <a:pPr algn="ctr">
                            <a:defRPr/>
                          </a:pPr>
                          <a:r>
                            <a:rPr lang="de-DE" sz="1600"/>
                            <a:t>Klasse 2</a:t>
                          </a:r>
                          <a:endParaRPr/>
                        </a:p>
                      </a:txBody>
                      <a:tcPr>
                        <a:lnL w="12700" algn="ctr">
                          <a:solidFill>
                            <a:srgbClr val="C16CAB"/>
                          </a:solidFill>
                        </a:lnL>
                        <a:lnR w="28575" algn="ctr">
                          <a:solidFill>
                            <a:srgbClr val="C16CAB"/>
                          </a:solidFill>
                        </a:lnR>
                        <a:lnT w="28575" algn="ctr">
                          <a:solidFill>
                            <a:srgbClr val="C16CAB"/>
                          </a:solidFill>
                        </a:lnT>
                        <a:lnB w="28575" algn="ctr">
                          <a:solidFill>
                            <a:srgbClr val="C16CAB"/>
                          </a:solidFill>
                        </a:lnB>
                        <a:solidFill>
                          <a:srgbClr val="C16CAB">
                            <a:alpha val="20000"/>
                          </a:srgbClr>
                        </a:solidFill>
                      </a:tcPr>
                    </a:tc>
                    <a:extLst>
                      <a:ext uri="{0D108BD9-81ED-4DB2-BD59-A6C34878D82A}">
                        <a16:rowId xmlns:a16="http://schemas.microsoft.com/office/drawing/2014/main" val="10001"/>
                      </a:ext>
                    </a:extLst>
                  </a:tr>
                  <a:tr h="360000">
                    <a:tc rowSpan="2">
                      <a:txBody>
                        <a:bodyPr/>
                        <a:lstStyle/>
                        <a:p>
                          <a:pPr algn="ctr">
                            <a:defRPr/>
                          </a:pPr>
                          <a:r>
                            <a:rPr lang="de-DE" sz="1600"/>
                            <a:t>Vorhergesagte Klasse</a:t>
                          </a:r>
                          <a:endParaRPr/>
                        </a:p>
                      </a:txBody>
                      <a:tcPr anchor="ctr">
                        <a:lnL w="12700" algn="ctr">
                          <a:noFill/>
                        </a:lnL>
                        <a:lnR w="28575" algn="ctr">
                          <a:solidFill>
                            <a:srgbClr val="C16CAB"/>
                          </a:solidFill>
                        </a:lnR>
                        <a:lnT w="12700" algn="ctr">
                          <a:noFill/>
                        </a:lnT>
                        <a:lnB w="12700" algn="ctr">
                          <a:noFill/>
                        </a:lnB>
                      </a:tcPr>
                    </a:tc>
                    <a:tc>
                      <a:txBody>
                        <a:bodyPr/>
                        <a:lstStyle/>
                        <a:p>
                          <a:pPr>
                            <a:defRPr/>
                          </a:pPr>
                          <a:r>
                            <a:rPr lang="de-DE" sz="1600"/>
                            <a:t>  Klasse 1</a:t>
                          </a:r>
                          <a:endParaRPr/>
                        </a:p>
                      </a:txBody>
                      <a:tcPr>
                        <a:lnL w="28575" algn="ctr">
                          <a:solidFill>
                            <a:srgbClr val="C16CAB"/>
                          </a:solidFill>
                        </a:lnL>
                        <a:lnR w="28575" algn="ctr">
                          <a:solidFill>
                            <a:srgbClr val="C16CAB"/>
                          </a:solidFill>
                        </a:lnR>
                        <a:lnT w="28575" algn="ctr">
                          <a:solidFill>
                            <a:srgbClr val="C16CAB"/>
                          </a:solidFill>
                        </a:lnT>
                        <a:lnB w="12700"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28575" algn="ctr">
                          <a:solidFill>
                            <a:srgbClr val="C16CAB"/>
                          </a:solidFill>
                        </a:lnT>
                        <a:lnB w="12700" algn="ctr">
                          <a:solidFill>
                            <a:srgbClr val="C16CAB"/>
                          </a:solidFill>
                        </a:lnB>
                        <a:blipFill>
                          <a:blip r:embed="rId3"/>
                          <a:stretch>
                            <a:fillRect l="-217288" t="-203390" r="-101695" b="-113559"/>
                          </a:stretch>
                        </a:blipFill>
                      </a:tcPr>
                    </a:tc>
                    <a:tc>
                      <a:txBody>
                        <a:bodyPr/>
                        <a:lstStyle/>
                        <a:p>
                          <a:endParaRPr lang="de-DE"/>
                        </a:p>
                      </a:txBody>
                      <a:tcPr>
                        <a:lnL w="12700" algn="ctr">
                          <a:solidFill>
                            <a:srgbClr val="C16CAB"/>
                          </a:solidFill>
                        </a:lnL>
                        <a:lnR w="28575" algn="ctr">
                          <a:solidFill>
                            <a:srgbClr val="C16CAB"/>
                          </a:solidFill>
                        </a:lnR>
                        <a:lnT w="28575" algn="ctr">
                          <a:solidFill>
                            <a:srgbClr val="C16CAB"/>
                          </a:solidFill>
                        </a:lnT>
                        <a:lnB w="12700" algn="ctr">
                          <a:solidFill>
                            <a:srgbClr val="C16CAB"/>
                          </a:solidFill>
                        </a:lnB>
                        <a:blipFill>
                          <a:blip r:embed="rId3"/>
                          <a:stretch>
                            <a:fillRect l="-316216" t="-203390" r="-1351" b="-113559"/>
                          </a:stretch>
                        </a:blipFill>
                      </a:tcPr>
                    </a:tc>
                    <a:extLst>
                      <a:ext uri="{0D108BD9-81ED-4DB2-BD59-A6C34878D82A}">
                        <a16:rowId xmlns:a16="http://schemas.microsoft.com/office/drawing/2014/main" val="10002"/>
                      </a:ext>
                    </a:extLst>
                  </a:tr>
                  <a:tr h="360000">
                    <a:tc vMerge="1">
                      <a:txBody>
                        <a:bodyPr/>
                        <a:lstStyle/>
                        <a:p>
                          <a:pPr>
                            <a:defRPr/>
                          </a:pPr>
                          <a:endParaRPr lang="de-DE"/>
                        </a:p>
                      </a:txBody>
                      <a:tcPr/>
                    </a:tc>
                    <a:tc>
                      <a:txBody>
                        <a:bodyPr/>
                        <a:lstStyle/>
                        <a:p>
                          <a:pPr>
                            <a:defRPr/>
                          </a:pPr>
                          <a:r>
                            <a:rPr lang="de-DE" sz="1600"/>
                            <a:t>  Klasse 2</a:t>
                          </a:r>
                          <a:endParaRPr/>
                        </a:p>
                      </a:txBody>
                      <a:tcPr>
                        <a:lnL w="28575" algn="ctr">
                          <a:solidFill>
                            <a:srgbClr val="C16CAB"/>
                          </a:solidFill>
                        </a:lnL>
                        <a:lnR w="28575" algn="ctr">
                          <a:solidFill>
                            <a:srgbClr val="C16CAB"/>
                          </a:solidFill>
                        </a:lnR>
                        <a:lnT w="12700" algn="ctr">
                          <a:solidFill>
                            <a:srgbClr val="C16CAB"/>
                          </a:solidFill>
                        </a:lnT>
                        <a:lnB w="28575" algn="ctr">
                          <a:solidFill>
                            <a:srgbClr val="C16CAB"/>
                          </a:solidFill>
                        </a:lnB>
                        <a:solidFill>
                          <a:srgbClr val="F3E2EE"/>
                        </a:solidFill>
                      </a:tcPr>
                    </a:tc>
                    <a:tc>
                      <a:txBody>
                        <a:bodyPr/>
                        <a:lstStyle/>
                        <a:p>
                          <a:endParaRPr lang="de-DE"/>
                        </a:p>
                      </a:txBody>
                      <a:tcPr>
                        <a:lnL w="28575" algn="ctr">
                          <a:solidFill>
                            <a:srgbClr val="C16CAB"/>
                          </a:solidFill>
                        </a:lnL>
                        <a:lnR w="12700" algn="ctr">
                          <a:solidFill>
                            <a:srgbClr val="C16CAB"/>
                          </a:solidFill>
                        </a:lnR>
                        <a:lnT w="12700" algn="ctr">
                          <a:solidFill>
                            <a:srgbClr val="C16CAB"/>
                          </a:solidFill>
                        </a:lnT>
                        <a:lnB w="28575" algn="ctr">
                          <a:solidFill>
                            <a:srgbClr val="C16CAB"/>
                          </a:solidFill>
                        </a:lnB>
                        <a:blipFill>
                          <a:blip r:embed="rId3"/>
                          <a:stretch>
                            <a:fillRect l="-217288" t="-303390" r="-101695" b="-13559"/>
                          </a:stretch>
                        </a:blipFill>
                      </a:tcPr>
                    </a:tc>
                    <a:tc>
                      <a:txBody>
                        <a:bodyPr/>
                        <a:lstStyle/>
                        <a:p>
                          <a:endParaRPr lang="de-DE"/>
                        </a:p>
                      </a:txBody>
                      <a:tcPr>
                        <a:lnL w="12700" algn="ctr">
                          <a:solidFill>
                            <a:srgbClr val="C16CAB"/>
                          </a:solidFill>
                        </a:lnL>
                        <a:lnR w="28575" algn="ctr">
                          <a:solidFill>
                            <a:srgbClr val="C16CAB"/>
                          </a:solidFill>
                        </a:lnR>
                        <a:lnT w="12700" algn="ctr">
                          <a:solidFill>
                            <a:srgbClr val="C16CAB"/>
                          </a:solidFill>
                        </a:lnT>
                        <a:lnB w="28575" algn="ctr">
                          <a:solidFill>
                            <a:srgbClr val="C16CAB"/>
                          </a:solidFill>
                        </a:lnB>
                        <a:blipFill>
                          <a:blip r:embed="rId3"/>
                          <a:stretch>
                            <a:fillRect l="-316216" t="-303390" r="-1351" b="-13559"/>
                          </a:stretch>
                        </a:blipFill>
                      </a:tcPr>
                    </a:tc>
                    <a:extLst>
                      <a:ext uri="{0D108BD9-81ED-4DB2-BD59-A6C34878D82A}">
                        <a16:rowId xmlns:a16="http://schemas.microsoft.com/office/drawing/2014/main" val="10003"/>
                      </a:ext>
                    </a:extLst>
                  </a:tr>
                </a:tbl>
              </a:graphicData>
            </a:graphic>
          </p:graphicFrame>
        </mc:Fallback>
      </mc:AlternateContent>
      <p:sp>
        <p:nvSpPr>
          <p:cNvPr id="12" name="Inhaltsplatzhalter 3"/>
          <p:cNvSpPr txBox="1"/>
          <p:nvPr/>
        </p:nvSpPr>
        <p:spPr bwMode="auto">
          <a:xfrm>
            <a:off x="851250" y="4118810"/>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Alternativ:</a:t>
            </a:r>
            <a:endParaRPr dirty="0"/>
          </a:p>
          <a:p>
            <a:pPr marL="0" indent="0">
              <a:lnSpc>
                <a:spcPct val="100000"/>
              </a:lnSpc>
              <a:defRPr/>
            </a:pPr>
            <a:endParaRPr lang="de-DE" b="1" dirty="0">
              <a:latin typeface="Arial"/>
            </a:endParaRPr>
          </a:p>
          <a:p>
            <a:pPr>
              <a:defRPr/>
            </a:pPr>
            <a:endParaRPr lang="de-D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16</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904875" y="1746635"/>
            <a:ext cx="7786738"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Konvention: Blau, also „gut“, ist Klasse 1, also die „positive“-Klasse.</a:t>
            </a:r>
            <a:endParaRPr dirty="0"/>
          </a:p>
          <a:p>
            <a:pPr marL="0" indent="0">
              <a:lnSpc>
                <a:spcPct val="100000"/>
              </a:lnSpc>
              <a:defRPr/>
            </a:pPr>
            <a:endParaRPr lang="de-DE" sz="1800"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Einträge der </a:t>
            </a:r>
            <a:r>
              <a:rPr lang="de-DE" sz="3200" dirty="0" err="1">
                <a:latin typeface="Arial"/>
              </a:rPr>
              <a:t>Confusion</a:t>
            </a:r>
            <a:r>
              <a:rPr lang="de-DE" sz="3200" dirty="0">
                <a:latin typeface="Arial"/>
              </a:rPr>
              <a:t>-Matrix</a:t>
            </a:r>
            <a:endParaRPr dirty="0"/>
          </a:p>
        </p:txBody>
      </p:sp>
      <p:pic>
        <p:nvPicPr>
          <p:cNvPr id="14" name="Grafik 13"/>
          <p:cNvPicPr>
            <a:picLocks noChangeAspect="1"/>
          </p:cNvPicPr>
          <p:nvPr/>
        </p:nvPicPr>
        <p:blipFill>
          <a:blip r:embed="rId2">
            <a:alphaModFix/>
          </a:blip>
          <a:srcRect l="10851" t="28140" r="8403" b="11512"/>
          <a:stretch/>
        </p:blipFill>
        <p:spPr bwMode="auto">
          <a:xfrm>
            <a:off x="904875" y="2616556"/>
            <a:ext cx="5785727" cy="3058287"/>
          </a:xfrm>
          <a:prstGeom prst="rect">
            <a:avLst/>
          </a:prstGeom>
        </p:spPr>
      </p:pic>
      <p:sp>
        <p:nvSpPr>
          <p:cNvPr id="4" name="Rechteck 3"/>
          <p:cNvSpPr/>
          <p:nvPr/>
        </p:nvSpPr>
        <p:spPr bwMode="auto">
          <a:xfrm>
            <a:off x="6600762" y="3139580"/>
            <a:ext cx="252919" cy="252919"/>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9" name="Gleichschenkliges Dreieck 8"/>
          <p:cNvSpPr/>
          <p:nvPr/>
        </p:nvSpPr>
        <p:spPr bwMode="auto">
          <a:xfrm>
            <a:off x="6602105" y="4126731"/>
            <a:ext cx="252000" cy="252000"/>
          </a:xfrm>
          <a:prstGeom prst="triangle">
            <a:avLst>
              <a:gd name="adj" fmla="val 50000"/>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0" name="Raute 9"/>
          <p:cNvSpPr/>
          <p:nvPr/>
        </p:nvSpPr>
        <p:spPr bwMode="auto">
          <a:xfrm>
            <a:off x="6637222" y="3627190"/>
            <a:ext cx="180000" cy="252000"/>
          </a:xfrm>
          <a:prstGeom prst="diamond">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1" name="Ellipse 10"/>
          <p:cNvSpPr/>
          <p:nvPr/>
        </p:nvSpPr>
        <p:spPr bwMode="auto">
          <a:xfrm>
            <a:off x="6613908" y="4614948"/>
            <a:ext cx="252000" cy="252000"/>
          </a:xfrm>
          <a:prstGeom prst="ellipse">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mc:AlternateContent xmlns:mc="http://schemas.openxmlformats.org/markup-compatibility/2006" xmlns:a14="http://schemas.microsoft.com/office/drawing/2010/main">
        <mc:Choice Requires="a14">
          <p:sp>
            <p:nvSpPr>
              <p:cNvPr id="15" name="Textfeld 14"/>
              <p:cNvSpPr txBox="1"/>
              <p:nvPr/>
            </p:nvSpPr>
            <p:spPr bwMode="auto">
              <a:xfrm>
                <a:off x="6836722" y="2914979"/>
                <a:ext cx="2239182" cy="1985672"/>
              </a:xfrm>
              <a:prstGeom prst="rect">
                <a:avLst/>
              </a:prstGeom>
              <a:noFill/>
            </p:spPr>
            <p:txBody>
              <a:bodyPr wrap="square" rtlCol="0">
                <a:spAutoFit/>
              </a:bodyPr>
              <a:lstStyle/>
              <a:p>
                <a:pPr>
                  <a:lnSpc>
                    <a:spcPct val="200000"/>
                  </a:lnSpc>
                  <a:defRPr/>
                </a:pPr>
                <a:r>
                  <a:rPr lang="de-DE" sz="1600">
                    <a:latin typeface="Arial"/>
                    <a:cs typeface="Arial"/>
                  </a:rPr>
                  <a:t>: true positive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11</m:t>
                                </m:r>
                              </m:sub>
                            </m:sSub>
                          </m:e>
                        </m:d>
                      </m:oMath>
                    </a14:m>
                  </mc:Choice>
                  <mc:Fallback xmlns:m="http://schemas.openxmlformats.org/officeDocument/2006/math" xmlns:w="http://schemas.openxmlformats.org/wordprocessingml/2006/main" xmlns=""/>
                </mc:AlternateContent>
                <a:endParaRPr lang="de-DE" sz="1600">
                  <a:latin typeface="Arial"/>
                  <a:cs typeface="Arial"/>
                </a:endParaRPr>
              </a:p>
              <a:p>
                <a:pPr>
                  <a:lnSpc>
                    <a:spcPct val="200000"/>
                  </a:lnSpc>
                  <a:defRPr/>
                </a:pPr>
                <a:r>
                  <a:rPr lang="de-DE" sz="1600">
                    <a:latin typeface="Arial"/>
                    <a:cs typeface="Arial"/>
                  </a:rPr>
                  <a:t>: false positive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12</m:t>
                                </m:r>
                              </m:sub>
                            </m:sSub>
                          </m:e>
                        </m:d>
                      </m:oMath>
                    </a14:m>
                  </mc:Choice>
                  <mc:Fallback xmlns:m="http://schemas.openxmlformats.org/officeDocument/2006/math" xmlns:w="http://schemas.openxmlformats.org/wordprocessingml/2006/main" xmlns=""/>
                </mc:AlternateContent>
                <a:endParaRPr lang="de-DE" sz="1600">
                  <a:latin typeface="Arial"/>
                  <a:cs typeface="Arial"/>
                </a:endParaRPr>
              </a:p>
              <a:p>
                <a:pPr>
                  <a:lnSpc>
                    <a:spcPct val="200000"/>
                  </a:lnSpc>
                  <a:defRPr/>
                </a:pPr>
                <a:r>
                  <a:rPr lang="de-DE" sz="1600">
                    <a:latin typeface="Arial"/>
                    <a:cs typeface="Arial"/>
                  </a:rPr>
                  <a:t>: false negative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21</m:t>
                                </m:r>
                              </m:sub>
                            </m:sSub>
                          </m:e>
                        </m:d>
                      </m:oMath>
                    </a14:m>
                  </mc:Choice>
                  <mc:Fallback xmlns:m="http://schemas.openxmlformats.org/officeDocument/2006/math" xmlns:w="http://schemas.openxmlformats.org/wordprocessingml/2006/main" xmlns=""/>
                </mc:AlternateContent>
                <a:endParaRPr lang="de-DE" sz="1600">
                  <a:latin typeface="Arial"/>
                  <a:cs typeface="Arial"/>
                </a:endParaRPr>
              </a:p>
              <a:p>
                <a:pPr>
                  <a:lnSpc>
                    <a:spcPct val="200000"/>
                  </a:lnSpc>
                  <a:defRPr/>
                </a:pPr>
                <a:r>
                  <a:rPr lang="de-DE" sz="1600">
                    <a:latin typeface="Arial"/>
                    <a:cs typeface="Arial"/>
                  </a:rPr>
                  <a:t>: true negative </a:t>
                </a:r>
                <mc:AlternateContent>
                  <mc:Choice Requires="a14">
                    <a14:m>
                      <m:oMath xmlns:m="http://schemas.openxmlformats.org/officeDocument/2006/math">
                        <m:d>
                          <m:dPr>
                            <m:ctrlPr>
                              <a:rPr lang="de-DE" sz="1600" i="1">
                                <a:latin typeface="Cambria Math" panose="02040503050406030204" pitchFamily="18" charset="0"/>
                                <a:ea typeface="Cambria Math"/>
                                <a:cs typeface="Arial"/>
                              </a:rPr>
                            </m:ctrlPr>
                          </m:dPr>
                          <m:e>
                            <m:sSub>
                              <m:sSubPr>
                                <m:ctrlPr>
                                  <a:rPr lang="de-DE" sz="1600" i="1">
                                    <a:latin typeface="Cambria Math" panose="02040503050406030204" pitchFamily="18" charset="0"/>
                                    <a:ea typeface="Cambria Math"/>
                                    <a:cs typeface="Arial"/>
                                  </a:rPr>
                                </m:ctrlPr>
                              </m:sSubPr>
                              <m:e>
                                <m:r>
                                  <a:rPr lang="de-DE" sz="1600" b="0" i="1">
                                    <a:latin typeface="Cambria Math"/>
                                    <a:cs typeface="Arial"/>
                                  </a:rPr>
                                  <m:t>𝑎</m:t>
                                </m:r>
                              </m:e>
                              <m:sub>
                                <m:r>
                                  <a:rPr lang="de-DE" sz="1600" b="0" i="1">
                                    <a:latin typeface="Cambria Math"/>
                                    <a:cs typeface="Arial"/>
                                  </a:rPr>
                                  <m:t>22</m:t>
                                </m:r>
                              </m:sub>
                            </m:sSub>
                          </m:e>
                        </m:d>
                      </m:oMath>
                    </a14:m>
                  </mc:Choice>
                  <mc:Fallback xmlns:m="http://schemas.openxmlformats.org/officeDocument/2006/math" xmlns:w="http://schemas.openxmlformats.org/wordprocessingml/2006/main" xmlns=""/>
                </mc:AlternateContent>
                <a:endParaRPr lang="de-DE" sz="1600">
                  <a:latin typeface="Arial"/>
                  <a:cs typeface="Arial"/>
                </a:endParaRPr>
              </a:p>
            </p:txBody>
          </p:sp>
        </mc:Choice>
        <mc:Fallback xmlns="">
          <p:sp>
            <p:nvSpPr>
              <p:cNvPr id="15" name="Textfeld 14"/>
              <p:cNvSpPr txBox="1">
                <a:spLocks noRot="1" noChangeAspect="1" noMove="1" noResize="1" noEditPoints="1" noAdjustHandles="1" noChangeArrowheads="1" noChangeShapeType="1" noTextEdit="1"/>
              </p:cNvSpPr>
              <p:nvPr/>
            </p:nvSpPr>
            <p:spPr bwMode="auto">
              <a:xfrm>
                <a:off x="6836722" y="2914979"/>
                <a:ext cx="2239182" cy="1985672"/>
              </a:xfrm>
              <a:prstGeom prst="rect">
                <a:avLst/>
              </a:prstGeom>
              <a:blipFill>
                <a:blip r:embed="rId3"/>
                <a:stretch>
                  <a:fillRect l="-1635" b="-3067"/>
                </a:stretch>
              </a:blipFill>
            </p:spPr>
            <p:txBody>
              <a:bodyPr/>
              <a:lstStyle/>
              <a:p>
                <a:r>
                  <a:rPr lang="de-DE">
                    <a:noFill/>
                  </a:rPr>
                  <a:t> </a:t>
                </a:r>
              </a:p>
            </p:txBody>
          </p:sp>
        </mc:Fallback>
      </mc:AlternateContent>
      <p:sp>
        <p:nvSpPr>
          <p:cNvPr id="18" name="Rechteck 17"/>
          <p:cNvSpPr/>
          <p:nvPr/>
        </p:nvSpPr>
        <p:spPr bwMode="auto">
          <a:xfrm>
            <a:off x="1876425" y="4277097"/>
            <a:ext cx="166384" cy="166384"/>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19" name="Gleichschenkliges Dreieck 18"/>
          <p:cNvSpPr/>
          <p:nvPr/>
        </p:nvSpPr>
        <p:spPr bwMode="auto">
          <a:xfrm>
            <a:off x="3278931" y="3412972"/>
            <a:ext cx="185033" cy="185033"/>
          </a:xfrm>
          <a:prstGeom prst="triangle">
            <a:avLst>
              <a:gd name="adj" fmla="val 50000"/>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20" name="Ellipse 19"/>
          <p:cNvSpPr/>
          <p:nvPr/>
        </p:nvSpPr>
        <p:spPr bwMode="auto">
          <a:xfrm>
            <a:off x="3507551" y="3261413"/>
            <a:ext cx="169997" cy="169997"/>
          </a:xfrm>
          <a:prstGeom prst="ellipse">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
        <p:nvSpPr>
          <p:cNvPr id="21" name="Raute 20"/>
          <p:cNvSpPr/>
          <p:nvPr/>
        </p:nvSpPr>
        <p:spPr bwMode="auto">
          <a:xfrm>
            <a:off x="4424625" y="3960076"/>
            <a:ext cx="157103" cy="219945"/>
          </a:xfrm>
          <a:prstGeom prst="diamond">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17</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p:cNvSpPr txBox="1"/>
          <p:nvPr/>
        </p:nvSpPr>
        <p:spPr bwMode="auto">
          <a:xfrm>
            <a:off x="851251" y="1429215"/>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Eine Visualisierung der </a:t>
            </a:r>
            <a:r>
              <a:rPr lang="de-DE" dirty="0" err="1">
                <a:latin typeface="Arial"/>
              </a:rPr>
              <a:t>Confusion</a:t>
            </a:r>
            <a:r>
              <a:rPr lang="de-DE" dirty="0">
                <a:latin typeface="Arial"/>
              </a:rPr>
              <a:t>-Matrix ist durch das Einheitsquadrat gegeben:</a:t>
            </a:r>
            <a:endParaRPr dirty="0"/>
          </a:p>
          <a:p>
            <a:pPr marL="0" indent="0">
              <a:lnSpc>
                <a:spcPct val="100000"/>
              </a:lnSpc>
              <a:defRPr/>
            </a:pPr>
            <a:endParaRPr lang="de-DE" b="1" dirty="0">
              <a:latin typeface="Arial"/>
            </a:endParaRPr>
          </a:p>
          <a:p>
            <a:pPr>
              <a:defRPr/>
            </a:pPr>
            <a:endParaRPr lang="de-DE" dirty="0"/>
          </a:p>
        </p:txBody>
      </p: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Die </a:t>
            </a:r>
            <a:r>
              <a:rPr lang="de-DE" sz="3200" dirty="0" err="1">
                <a:latin typeface="Arial"/>
              </a:rPr>
              <a:t>Confusion</a:t>
            </a:r>
            <a:r>
              <a:rPr lang="de-DE" sz="3200" dirty="0">
                <a:latin typeface="Arial"/>
              </a:rPr>
              <a:t>-Matrix und das Einheitsquadrat</a:t>
            </a:r>
            <a:endParaRPr dirty="0"/>
          </a:p>
        </p:txBody>
      </p:sp>
      <p:sp>
        <p:nvSpPr>
          <p:cNvPr id="22" name="Inhaltsplatzhalter 3"/>
          <p:cNvSpPr txBox="1"/>
          <p:nvPr/>
        </p:nvSpPr>
        <p:spPr bwMode="auto">
          <a:xfrm>
            <a:off x="904875" y="5136671"/>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Die Größe der Felder spiegelt den prozentualen Anteil der jeweiligen Beispielgruppe an allen Beispielen wider.</a:t>
            </a:r>
            <a:endParaRPr dirty="0"/>
          </a:p>
          <a:p>
            <a:pPr marL="0" indent="0">
              <a:lnSpc>
                <a:spcPct val="100000"/>
              </a:lnSpc>
              <a:defRPr/>
            </a:pPr>
            <a:endParaRPr lang="de-DE" b="1" dirty="0">
              <a:latin typeface="Arial"/>
            </a:endParaRPr>
          </a:p>
          <a:p>
            <a:pPr>
              <a:defRPr/>
            </a:pPr>
            <a:endParaRPr lang="de-DE" dirty="0"/>
          </a:p>
        </p:txBody>
      </p:sp>
      <p:pic>
        <p:nvPicPr>
          <p:cNvPr id="4" name="Grafik 3"/>
          <p:cNvPicPr>
            <a:picLocks noChangeAspect="1"/>
          </p:cNvPicPr>
          <p:nvPr/>
        </p:nvPicPr>
        <p:blipFill>
          <a:blip r:embed="rId2"/>
          <a:stretch/>
        </p:blipFill>
        <p:spPr bwMode="auto">
          <a:xfrm>
            <a:off x="4100833" y="1844538"/>
            <a:ext cx="4865861" cy="3327390"/>
          </a:xfrm>
          <a:prstGeom prst="rect">
            <a:avLst/>
          </a:prstGeom>
        </p:spPr>
      </p:pic>
      <p:pic>
        <p:nvPicPr>
          <p:cNvPr id="11" name="Inhaltsplatzhalter 10"/>
          <p:cNvPicPr>
            <a:picLocks noGrp="1" noChangeAspect="1"/>
          </p:cNvPicPr>
          <p:nvPr>
            <p:ph sz="quarter" idx="12"/>
          </p:nvPr>
        </p:nvPicPr>
        <p:blipFill>
          <a:blip r:embed="rId3"/>
          <a:stretch/>
        </p:blipFill>
        <p:spPr bwMode="auto">
          <a:xfrm>
            <a:off x="452657" y="2759066"/>
            <a:ext cx="3524250" cy="1533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p:txBody>
          <a:bodyPr/>
          <a:lstStyle/>
          <a:p>
            <a:pPr>
              <a:defRPr/>
            </a:pPr>
            <a:r>
              <a:rPr lang="de-DE"/>
              <a:t> </a:t>
            </a:r>
            <a:endParaRPr/>
          </a:p>
        </p:txBody>
      </p:sp>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18</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err="1">
                <a:latin typeface="Arial"/>
              </a:rPr>
              <a:t>Accuracy</a:t>
            </a:r>
            <a:endParaRPr dirty="0"/>
          </a:p>
        </p:txBody>
      </p:sp>
      <p:sp>
        <p:nvSpPr>
          <p:cNvPr id="28" name="Inhaltsplatzhalter 3"/>
          <p:cNvSpPr txBox="1"/>
          <p:nvPr/>
        </p:nvSpPr>
        <p:spPr bwMode="auto">
          <a:xfrm>
            <a:off x="851251" y="1353392"/>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Das </a:t>
            </a:r>
            <a:r>
              <a:rPr lang="de-DE" dirty="0" err="1">
                <a:latin typeface="Arial"/>
              </a:rPr>
              <a:t>Gütemaß</a:t>
            </a:r>
            <a:r>
              <a:rPr lang="de-DE" dirty="0">
                <a:latin typeface="Arial"/>
              </a:rPr>
              <a:t> </a:t>
            </a:r>
            <a:r>
              <a:rPr lang="de-DE" dirty="0" err="1">
                <a:latin typeface="Arial"/>
              </a:rPr>
              <a:t>Accuracy</a:t>
            </a:r>
            <a:r>
              <a:rPr lang="de-DE" dirty="0">
                <a:latin typeface="Arial"/>
              </a:rPr>
              <a:t> entspricht einer Trefferquote des Modells, beantwortet also die Frage: „Wieviel Prozent der Beispiele in der Testmenge wurden durch das Modell richtig zugeordnet?“</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52829" y="2711902"/>
                <a:ext cx="4814989" cy="2623756"/>
              </a:xfrm>
              <a:prstGeom prst="rect">
                <a:avLst/>
              </a:prstGeom>
            </p:spPr>
            <p:txBody>
              <a:bodyPr>
                <a:normAutofit lnSpcReduction="10000"/>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m:rPr>
                              <m:sty m:val="p"/>
                            </m:rPr>
                            <a:rPr lang="de-DE" sz="1800" b="0" i="0">
                              <a:latin typeface="Cambria Math"/>
                            </a:rPr>
                            <m:t>Accuracy</m:t>
                          </m:r>
                        </m:oMath>
                      </m:oMathPara>
                    </a14:m>
                  </mc:Choice>
                  <mc:Fallback xmlns:m="http://schemas.openxmlformats.org/officeDocument/2006/math" xmlns:w="http://schemas.openxmlformats.org/wordprocessingml/2006/main" xmlns=""/>
                </mc:AlternateContent>
                <a:endParaRPr lang="de-DE" sz="1800">
                  <a:latin typeface="Cambria Math"/>
                </a:endParaRPr>
              </a:p>
              <a:p>
                <a:pPr marL="0" indent="0">
                  <a:lnSpc>
                    <a:spcPct val="100000"/>
                  </a:lnSpc>
                  <a:defRPr/>
                </a:pPr>
                <a:endParaRPr lang="de-DE" sz="1800" b="1" i="1">
                  <a:latin typeface="Cambria Math"/>
                </a:endParaRPr>
              </a:p>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a:rPr lang="de-DE" sz="1800" b="1" i="1">
                              <a:latin typeface="Cambria Math"/>
                            </a:rPr>
                            <m:t>     =  </m:t>
                          </m:r>
                          <m:f>
                            <m:fPr>
                              <m:ctrlPr>
                                <a:rPr lang="de-DE" sz="1800" i="1">
                                  <a:latin typeface="Cambria Math" panose="02040503050406030204" pitchFamily="18" charset="0"/>
                                  <a:ea typeface="Cambria Math"/>
                                  <a:cs typeface="Cambria Math"/>
                                </a:rPr>
                              </m:ctrlPr>
                            </m:fPr>
                            <m:num>
                              <m:r>
                                <m:rPr>
                                  <m:sty m:val="p"/>
                                </m:rPr>
                                <a:rPr lang="de-DE" sz="1800" b="0" i="0">
                                  <a:latin typeface="Cambria Math"/>
                                </a:rPr>
                                <m:t>Richtig</m:t>
                              </m:r>
                              <m:r>
                                <a:rPr lang="de-DE" sz="1800" b="0" i="0">
                                  <a:latin typeface="Cambria Math"/>
                                </a:rPr>
                                <m:t> </m:t>
                              </m:r>
                              <m:r>
                                <m:rPr>
                                  <m:sty m:val="p"/>
                                </m:rPr>
                                <a:rPr lang="de-DE" sz="1800" b="0" i="0">
                                  <a:latin typeface="Cambria Math"/>
                                </a:rPr>
                                <m:t>zugeordnete</m:t>
                              </m:r>
                              <m:r>
                                <a:rPr lang="de-DE" sz="1800" b="0" i="0">
                                  <a:latin typeface="Cambria Math"/>
                                </a:rPr>
                                <m:t> </m:t>
                              </m:r>
                              <m:r>
                                <m:rPr>
                                  <m:sty m:val="p"/>
                                </m:rPr>
                                <a:rPr lang="de-DE" sz="1800" b="0" i="0">
                                  <a:latin typeface="Cambria Math"/>
                                </a:rPr>
                                <m:t>Beispiele</m:t>
                              </m:r>
                            </m:num>
                            <m:den>
                              <m:r>
                                <m:rPr>
                                  <m:sty m:val="p"/>
                                </m:rPr>
                                <a:rPr lang="de-DE" sz="1800" b="0" i="0">
                                  <a:latin typeface="Cambria Math"/>
                                </a:rPr>
                                <m:t>Alle</m:t>
                              </m:r>
                              <m:r>
                                <a:rPr lang="de-DE" sz="1800" b="0" i="0">
                                  <a:latin typeface="Cambria Math"/>
                                </a:rPr>
                                <m:t> </m:t>
                              </m:r>
                              <m:r>
                                <m:rPr>
                                  <m:sty m:val="p"/>
                                </m:rPr>
                                <a:rPr lang="de-DE" sz="1800" b="0" i="0">
                                  <a:latin typeface="Cambria Math"/>
                                </a:rPr>
                                <m:t>Beispiele</m:t>
                              </m:r>
                            </m:den>
                          </m:f>
                        </m:oMath>
                      </m:oMathPara>
                    </a14:m>
                  </mc:Choice>
                  <mc:Fallback xmlns:m="http://schemas.openxmlformats.org/officeDocument/2006/math" xmlns:w="http://schemas.openxmlformats.org/wordprocessingml/2006/main" xmlns=""/>
                </mc:AlternateContent>
                <a:endParaRPr lang="de-DE" sz="1800">
                  <a:latin typeface="Cambria Math"/>
                </a:endParaRPr>
              </a:p>
              <a:p>
                <a:pPr marL="0" indent="0">
                  <a:lnSpc>
                    <a:spcPct val="100000"/>
                  </a:lnSpc>
                  <a:defRPr/>
                </a:pPr>
                <a:endParaRPr lang="de-DE" sz="1800" b="1" i="1">
                  <a:latin typeface="Cambria Math"/>
                </a:endParaRPr>
              </a:p>
              <a:p>
                <a:pPr marL="0" indent="0">
                  <a:lnSpc>
                    <a:spcPct val="100000"/>
                  </a:lnSpc>
                  <a:defRPr/>
                </a:pPr>
                <mc:AlternateContent>
                  <mc:Choice Requires="a14">
                    <a14:m>
                      <m:oMathPara xmlns:m="http://schemas.openxmlformats.org/officeDocument/2006/math">
                        <m:oMathParaPr>
                          <m:jc m:val="left"/>
                        </m:oMathParaPr>
                        <m:oMath xmlns:m="http://schemas.openxmlformats.org/officeDocument/2006/math">
                          <m:r>
                            <a:rPr lang="de-DE" sz="1800" b="1" i="1">
                              <a:latin typeface="Cambria Math"/>
                            </a:rPr>
                            <m:t>     = </m:t>
                          </m:r>
                          <m:f>
                            <m:fPr>
                              <m:ctrlPr>
                                <a:rPr lang="de-DE" sz="1800" i="1">
                                  <a:latin typeface="Cambria Math" panose="02040503050406030204" pitchFamily="18" charset="0"/>
                                  <a:ea typeface="Cambria Math"/>
                                  <a:cs typeface="Cambria Math"/>
                                </a:rPr>
                              </m:ctrlPr>
                            </m:fPr>
                            <m:num>
                              <m:r>
                                <a:rPr lang="de-DE" sz="1800" i="1">
                                  <a:latin typeface="Cambria Math"/>
                                </a:rPr>
                                <m:t>𝑡</m:t>
                              </m:r>
                              <m:r>
                                <a:rPr lang="de-DE" sz="1800" b="0" i="1">
                                  <a:latin typeface="Cambria Math"/>
                                </a:rPr>
                                <m:t>𝑝</m:t>
                              </m:r>
                              <m:r>
                                <a:rPr lang="de-DE" sz="1800" b="0" i="1">
                                  <a:latin typeface="Cambria Math"/>
                                </a:rPr>
                                <m:t>+</m:t>
                              </m:r>
                              <m:r>
                                <a:rPr lang="de-DE" sz="1800" b="0" i="1">
                                  <a:latin typeface="Cambria Math"/>
                                </a:rPr>
                                <m:t>𝑡𝑛</m:t>
                              </m:r>
                            </m:num>
                            <m:den>
                              <m:r>
                                <a:rPr lang="de-DE" sz="1800" i="1">
                                  <a:latin typeface="Cambria Math"/>
                                </a:rPr>
                                <m:t>𝑡</m:t>
                              </m:r>
                              <m:r>
                                <a:rPr lang="de-DE" sz="1800" b="0" i="1">
                                  <a:latin typeface="Cambria Math"/>
                                </a:rPr>
                                <m:t>𝑝</m:t>
                              </m:r>
                              <m:r>
                                <a:rPr lang="de-DE" sz="1800" b="0" i="1">
                                  <a:latin typeface="Cambria Math"/>
                                </a:rPr>
                                <m:t>+</m:t>
                              </m:r>
                              <m:r>
                                <a:rPr lang="de-DE" sz="1800" b="0" i="1">
                                  <a:latin typeface="Cambria Math"/>
                                </a:rPr>
                                <m:t>𝑓𝑛</m:t>
                              </m:r>
                              <m:r>
                                <a:rPr lang="de-DE" sz="1800" b="0" i="1">
                                  <a:latin typeface="Cambria Math"/>
                                </a:rPr>
                                <m:t>+</m:t>
                              </m:r>
                              <m:r>
                                <a:rPr lang="de-DE" sz="1800" b="0" i="1">
                                  <a:latin typeface="Cambria Math"/>
                                </a:rPr>
                                <m:t>𝑓𝑝</m:t>
                              </m:r>
                              <m:r>
                                <a:rPr lang="de-DE" sz="1800" b="0" i="1">
                                  <a:latin typeface="Cambria Math"/>
                                </a:rPr>
                                <m:t>+</m:t>
                              </m:r>
                              <m:r>
                                <a:rPr lang="de-DE" sz="1800" b="0" i="1">
                                  <a:latin typeface="Cambria Math"/>
                                </a:rPr>
                                <m:t>𝑡𝑛</m:t>
                              </m:r>
                            </m:den>
                          </m:f>
                        </m:oMath>
                      </m:oMathPara>
                    </a14:m>
                  </mc:Choice>
                  <mc:Fallback xmlns:m="http://schemas.openxmlformats.org/officeDocument/2006/math" xmlns:w="http://schemas.openxmlformats.org/wordprocessingml/2006/main" xmlns=""/>
                </mc:AlternateContent>
                <a:endParaRPr lang="de-DE" sz="1800" i="1">
                  <a:latin typeface="Cambria Math"/>
                </a:endParaRPr>
              </a:p>
              <a:p>
                <a:pPr marL="0" indent="0">
                  <a:lnSpc>
                    <a:spcPct val="100000"/>
                  </a:lnSpc>
                  <a:defRPr/>
                </a:pPr>
                <a:endParaRPr lang="de-DE" sz="1800" i="1">
                  <a:latin typeface="Cambria Math"/>
                </a:endParaRPr>
              </a:p>
              <a:p>
                <a:pPr marL="0" indent="0">
                  <a:lnSpc>
                    <a:spcPct val="100000"/>
                  </a:lnSpc>
                  <a:defRPr/>
                </a:pPr>
                <mc:AlternateContent>
                  <mc:Choice Requires="a14">
                    <a14:m>
                      <m:oMath xmlns:m="http://schemas.openxmlformats.org/officeDocument/2006/math">
                        <m:r>
                          <a:rPr lang="de-DE" sz="1800" b="0" i="1">
                            <a:latin typeface="Cambria Math"/>
                          </a:rPr>
                          <m:t>     = </m:t>
                        </m:r>
                        <m:f>
                          <m:fPr>
                            <m:ctrlPr>
                              <a:rPr lang="de-DE" sz="1800" i="1">
                                <a:latin typeface="Cambria Math" panose="02040503050406030204" pitchFamily="18" charset="0"/>
                                <a:ea typeface="Cambria Math"/>
                                <a:cs typeface="Cambria Math"/>
                              </a:rPr>
                            </m:ctrlPr>
                          </m:fPr>
                          <m:num>
                            <m:r>
                              <a:rPr lang="de-DE" sz="1800" b="0" i="1">
                                <a:latin typeface="Cambria Math"/>
                              </a:rPr>
                              <m:t>129</m:t>
                            </m:r>
                          </m:num>
                          <m:den>
                            <m:r>
                              <a:rPr lang="de-DE" sz="1800" b="0" i="1">
                                <a:latin typeface="Cambria Math"/>
                              </a:rPr>
                              <m:t>150</m:t>
                            </m:r>
                          </m:den>
                        </m:f>
                        <m:r>
                          <a:rPr lang="de-DE" sz="1800" b="0" i="1">
                            <a:latin typeface="Cambria Math"/>
                          </a:rPr>
                          <m:t> = 0,86</m:t>
                        </m:r>
                      </m:oMath>
                    </a14:m>
                  </mc:Choice>
                  <mc:Fallback xmlns:m="http://schemas.openxmlformats.org/officeDocument/2006/math" xmlns:w="http://schemas.openxmlformats.org/wordprocessingml/2006/main" xmlns=""/>
                </mc:AlternateContent>
                <a:r>
                  <a:rPr lang="de-DE" sz="1800">
                    <a:latin typeface="Arial"/>
                  </a:rPr>
                  <a:t> </a:t>
                </a:r>
                <a:endParaRPr/>
              </a:p>
              <a:p>
                <a:pPr>
                  <a:defRPr/>
                </a:pPr>
                <a:endParaRPr lang="de-DE"/>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52829" y="2711902"/>
                <a:ext cx="4814989" cy="2623756"/>
              </a:xfrm>
              <a:prstGeom prst="rect">
                <a:avLst/>
              </a:prstGeom>
              <a:blipFill>
                <a:blip r:embed="rId2"/>
                <a:stretch>
                  <a:fillRect l="-253"/>
                </a:stretch>
              </a:blipFill>
            </p:spPr>
            <p:txBody>
              <a:bodyPr/>
              <a:lstStyle/>
              <a:p>
                <a:r>
                  <a:rPr lang="de-DE">
                    <a:noFill/>
                  </a:rPr>
                  <a:t> </a:t>
                </a:r>
              </a:p>
            </p:txBody>
          </p:sp>
        </mc:Fallback>
      </mc:AlternateContent>
      <p:pic>
        <p:nvPicPr>
          <p:cNvPr id="10" name="Grafik 9"/>
          <p:cNvPicPr>
            <a:picLocks noChangeAspect="1"/>
          </p:cNvPicPr>
          <p:nvPr/>
        </p:nvPicPr>
        <p:blipFill>
          <a:blip r:embed="rId3"/>
          <a:stretch/>
        </p:blipFill>
        <p:spPr bwMode="auto">
          <a:xfrm>
            <a:off x="5594011" y="2368237"/>
            <a:ext cx="3087040" cy="1343280"/>
          </a:xfrm>
          <a:prstGeom prst="rect">
            <a:avLst/>
          </a:prstGeom>
        </p:spPr>
      </p:pic>
      <p:pic>
        <p:nvPicPr>
          <p:cNvPr id="14" name="Grafik 13"/>
          <p:cNvPicPr>
            <a:picLocks noChangeAspect="1"/>
          </p:cNvPicPr>
          <p:nvPr/>
        </p:nvPicPr>
        <p:blipFill>
          <a:blip r:embed="rId4"/>
          <a:stretch/>
        </p:blipFill>
        <p:spPr bwMode="auto">
          <a:xfrm>
            <a:off x="6076709" y="3624360"/>
            <a:ext cx="2258801" cy="22968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a:latin typeface="+mn-lt"/>
              </a:rPr>
              <a:t>Accuracy im Vergleich</a:t>
            </a:r>
          </a:p>
        </p:txBody>
      </p:sp>
      <p:sp>
        <p:nvSpPr>
          <p:cNvPr id="20" name="Inhaltsplatzhalter 3">
            <a:extLst>
              <a:ext uri="{FF2B5EF4-FFF2-40B4-BE49-F238E27FC236}">
                <a16:creationId xmlns:a16="http://schemas.microsoft.com/office/drawing/2014/main" id="{CE4B7413-4BD9-4B27-9542-240AC7D064DE}"/>
              </a:ext>
            </a:extLst>
          </p:cNvPr>
          <p:cNvSpPr txBox="1">
            <a:spLocks/>
          </p:cNvSpPr>
          <p:nvPr/>
        </p:nvSpPr>
        <p:spPr>
          <a:xfrm>
            <a:off x="904876" y="1402749"/>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a:latin typeface="+mj-lt"/>
              </a:rPr>
              <a:t>Arbeitsauftrag:</a:t>
            </a:r>
          </a:p>
          <a:p>
            <a:pPr marL="0" indent="0">
              <a:lnSpc>
                <a:spcPct val="100000"/>
              </a:lnSpc>
            </a:pPr>
            <a:endParaRPr lang="de-DE" dirty="0">
              <a:latin typeface="+mj-lt"/>
            </a:endParaRPr>
          </a:p>
          <a:p>
            <a:pPr marL="0" indent="0">
              <a:lnSpc>
                <a:spcPct val="100000"/>
              </a:lnSpc>
            </a:pPr>
            <a:r>
              <a:rPr lang="de-DE" dirty="0"/>
              <a:t>Auf der nächsten Folie ist das Ergebnis der Testphase von zwei Klassifikationen dargestellt.</a:t>
            </a:r>
            <a:endParaRPr lang="de-DE" dirty="0">
              <a:latin typeface="+mj-lt"/>
            </a:endParaRPr>
          </a:p>
          <a:p>
            <a:pPr marL="0" indent="0">
              <a:lnSpc>
                <a:spcPct val="100000"/>
              </a:lnSpc>
            </a:pPr>
            <a:r>
              <a:rPr lang="de-DE" dirty="0"/>
              <a:t>Diskutieren und notieren Sie die Antworten auf die folgenden Fragen. Nutzen Sie hierfür </a:t>
            </a:r>
            <a:r>
              <a:rPr lang="de-DE" dirty="0" err="1"/>
              <a:t>Mural</a:t>
            </a:r>
            <a:r>
              <a:rPr lang="de-DE" dirty="0"/>
              <a:t> (Link folgt in Veranstaltung).</a:t>
            </a:r>
          </a:p>
          <a:p>
            <a:pPr marL="622300" indent="-349250">
              <a:lnSpc>
                <a:spcPct val="100000"/>
              </a:lnSpc>
              <a:buFontTx/>
              <a:buBlip>
                <a:blip r:embed="rId3"/>
              </a:buBlip>
            </a:pPr>
            <a:r>
              <a:rPr lang="de-DE" dirty="0">
                <a:latin typeface="+mj-lt"/>
              </a:rPr>
              <a:t>Wie groß ist die </a:t>
            </a:r>
            <a:r>
              <a:rPr lang="de-DE" dirty="0" err="1">
                <a:latin typeface="+mj-lt"/>
              </a:rPr>
              <a:t>Accuracy</a:t>
            </a:r>
            <a:r>
              <a:rPr lang="de-DE" dirty="0">
                <a:latin typeface="+mj-lt"/>
              </a:rPr>
              <a:t> der beiden Modelle? </a:t>
            </a:r>
          </a:p>
          <a:p>
            <a:pPr marL="622300" indent="-349250">
              <a:lnSpc>
                <a:spcPct val="100000"/>
              </a:lnSpc>
              <a:buFontTx/>
              <a:buBlip>
                <a:blip r:embed="rId3"/>
              </a:buBlip>
            </a:pPr>
            <a:r>
              <a:rPr lang="de-DE" dirty="0">
                <a:latin typeface="+mj-lt"/>
              </a:rPr>
              <a:t>Für wie „gut“ beurteilen Sie die beiden Modelle und warum? Denken Sie dabei zurück an Ihre Überlegungen zur Modellqualität von Anfang.</a:t>
            </a:r>
          </a:p>
          <a:p>
            <a:pPr marL="622300" indent="-349250">
              <a:lnSpc>
                <a:spcPct val="100000"/>
              </a:lnSpc>
              <a:buFontTx/>
              <a:buBlip>
                <a:blip r:embed="rId3"/>
              </a:buBlip>
            </a:pPr>
            <a:r>
              <a:rPr lang="de-DE" dirty="0">
                <a:latin typeface="+mj-lt"/>
              </a:rPr>
              <a:t>Welche Schlussfolgerungen lassen sich daraus für das Gütemaß Accuracy ziehen? Begründen Sie Ihre Antwort.</a:t>
            </a:r>
          </a:p>
        </p:txBody>
      </p:sp>
    </p:spTree>
    <p:extLst>
      <p:ext uri="{BB962C8B-B14F-4D97-AF65-F5344CB8AC3E}">
        <p14:creationId xmlns:p14="http://schemas.microsoft.com/office/powerpoint/2010/main" val="177923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itel 2">
            <a:extLst>
              <a:ext uri="{FF2B5EF4-FFF2-40B4-BE49-F238E27FC236}">
                <a16:creationId xmlns:a16="http://schemas.microsoft.com/office/drawing/2014/main" id="{C9E85F0B-D8A7-4365-97C2-BA8C8BC45CD8}"/>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Inhalt</a:t>
            </a:r>
          </a:p>
        </p:txBody>
      </p:sp>
      <p:sp>
        <p:nvSpPr>
          <p:cNvPr id="8" name="Inhaltsplatzhalter 3">
            <a:extLst>
              <a:ext uri="{FF2B5EF4-FFF2-40B4-BE49-F238E27FC236}">
                <a16:creationId xmlns:a16="http://schemas.microsoft.com/office/drawing/2014/main" id="{A7861483-9C30-4124-B826-1B546114BF76}"/>
              </a:ext>
            </a:extLst>
          </p:cNvPr>
          <p:cNvSpPr txBox="1">
            <a:spLocks/>
          </p:cNvSpPr>
          <p:nvPr/>
        </p:nvSpPr>
        <p:spPr>
          <a:xfrm>
            <a:off x="1210727" y="1751065"/>
            <a:ext cx="7886700"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600" dirty="0"/>
              <a:t>	Modellvalidierung</a:t>
            </a:r>
            <a:endParaRPr lang="de-DE" sz="600" dirty="0"/>
          </a:p>
          <a:p>
            <a:pPr marL="0" indent="622300">
              <a:lnSpc>
                <a:spcPct val="100000"/>
              </a:lnSpc>
            </a:pPr>
            <a:r>
              <a:rPr lang="de-DE" sz="2200" dirty="0">
                <a:solidFill>
                  <a:srgbClr val="901B6E"/>
                </a:solidFill>
              </a:rPr>
              <a:t>4.1</a:t>
            </a:r>
            <a:r>
              <a:rPr lang="de-DE" sz="2200" dirty="0"/>
              <a:t> Rückblick auf die letzte Veranstaltung</a:t>
            </a:r>
          </a:p>
          <a:p>
            <a:pPr marL="0" indent="622300">
              <a:lnSpc>
                <a:spcPct val="100000"/>
              </a:lnSpc>
            </a:pPr>
            <a:r>
              <a:rPr lang="de-DE" sz="2200" dirty="0">
                <a:solidFill>
                  <a:srgbClr val="901B6E"/>
                </a:solidFill>
              </a:rPr>
              <a:t>4.2</a:t>
            </a:r>
            <a:r>
              <a:rPr lang="de-DE" sz="2200" dirty="0"/>
              <a:t> </a:t>
            </a:r>
            <a:r>
              <a:rPr lang="de-DE" sz="2200" dirty="0" err="1"/>
              <a:t>Gütemaße</a:t>
            </a:r>
            <a:endParaRPr lang="de-DE" sz="2200" dirty="0"/>
          </a:p>
          <a:p>
            <a:pPr marL="0" indent="622300">
              <a:lnSpc>
                <a:spcPct val="100000"/>
              </a:lnSpc>
            </a:pPr>
            <a:r>
              <a:rPr lang="de-DE" sz="2200" dirty="0">
                <a:solidFill>
                  <a:srgbClr val="901B6E"/>
                </a:solidFill>
              </a:rPr>
              <a:t>4.3</a:t>
            </a:r>
            <a:r>
              <a:rPr lang="de-DE" sz="2200" dirty="0"/>
              <a:t> Varianz und Bias</a:t>
            </a:r>
          </a:p>
          <a:p>
            <a:pPr marL="0" indent="0">
              <a:lnSpc>
                <a:spcPct val="100000"/>
              </a:lnSpc>
            </a:pPr>
            <a:endParaRPr lang="de-DE" sz="2800" dirty="0"/>
          </a:p>
          <a:p>
            <a:pPr marL="0" indent="0">
              <a:lnSpc>
                <a:spcPct val="100000"/>
              </a:lnSpc>
            </a:pPr>
            <a:r>
              <a:rPr lang="de-DE" sz="2800" dirty="0"/>
              <a:t>	Projektabschluss</a:t>
            </a:r>
          </a:p>
          <a:p>
            <a:pPr marL="622300" indent="0">
              <a:lnSpc>
                <a:spcPct val="100000"/>
              </a:lnSpc>
              <a:tabLst>
                <a:tab pos="622300" algn="l"/>
                <a:tab pos="719138" algn="l"/>
                <a:tab pos="982663" algn="l"/>
              </a:tabLst>
            </a:pPr>
            <a:r>
              <a:rPr lang="de-DE" sz="2200" dirty="0">
                <a:solidFill>
                  <a:srgbClr val="901B6E"/>
                </a:solidFill>
                <a:latin typeface="+mj-lt"/>
              </a:rPr>
              <a:t>5.1</a:t>
            </a:r>
            <a:r>
              <a:rPr lang="de-DE" sz="2200" dirty="0">
                <a:latin typeface="+mj-lt"/>
              </a:rPr>
              <a:t> Antwort auf das Stahlprojekt</a:t>
            </a:r>
          </a:p>
          <a:p>
            <a:pPr marL="622300" indent="0">
              <a:lnSpc>
                <a:spcPct val="100000"/>
              </a:lnSpc>
              <a:tabLst>
                <a:tab pos="622300" algn="l"/>
                <a:tab pos="719138" algn="l"/>
                <a:tab pos="982663" algn="l"/>
              </a:tabLst>
            </a:pPr>
            <a:r>
              <a:rPr lang="de-DE" sz="2200" dirty="0">
                <a:solidFill>
                  <a:srgbClr val="901B6E"/>
                </a:solidFill>
                <a:latin typeface="+mj-lt"/>
              </a:rPr>
              <a:t>5.2</a:t>
            </a:r>
            <a:r>
              <a:rPr lang="de-DE" sz="2200" dirty="0">
                <a:latin typeface="+mj-lt"/>
              </a:rPr>
              <a:t> Ausblick</a:t>
            </a:r>
          </a:p>
          <a:p>
            <a:endParaRPr lang="de-DE" dirty="0"/>
          </a:p>
        </p:txBody>
      </p:sp>
      <p:grpSp>
        <p:nvGrpSpPr>
          <p:cNvPr id="10" name="Gruppieren 9">
            <a:extLst>
              <a:ext uri="{FF2B5EF4-FFF2-40B4-BE49-F238E27FC236}">
                <a16:creationId xmlns:a16="http://schemas.microsoft.com/office/drawing/2014/main" id="{E08FC5AB-B726-403D-B8FC-E2E7E18CAB39}"/>
              </a:ext>
            </a:extLst>
          </p:cNvPr>
          <p:cNvGrpSpPr/>
          <p:nvPr/>
        </p:nvGrpSpPr>
        <p:grpSpPr>
          <a:xfrm>
            <a:off x="956543" y="1756629"/>
            <a:ext cx="508379" cy="508379"/>
            <a:chOff x="1252877" y="5303821"/>
            <a:chExt cx="508379" cy="508379"/>
          </a:xfrm>
        </p:grpSpPr>
        <p:sp>
          <p:nvSpPr>
            <p:cNvPr id="11" name="Träne 10">
              <a:extLst>
                <a:ext uri="{FF2B5EF4-FFF2-40B4-BE49-F238E27FC236}">
                  <a16:creationId xmlns:a16="http://schemas.microsoft.com/office/drawing/2014/main" id="{93020922-269B-4C40-B6DF-74EB676F5B2C}"/>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ABE190E-660E-447C-BF55-8FFAE2671598}"/>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400EE37A-4E3F-4044-9209-DAABF2570C43}"/>
                </a:ext>
              </a:extLst>
            </p:cNvPr>
            <p:cNvSpPr txBox="1"/>
            <p:nvPr/>
          </p:nvSpPr>
          <p:spPr>
            <a:xfrm>
              <a:off x="1282698" y="5373343"/>
              <a:ext cx="448733" cy="369332"/>
            </a:xfrm>
            <a:prstGeom prst="rect">
              <a:avLst/>
            </a:prstGeom>
            <a:noFill/>
          </p:spPr>
          <p:txBody>
            <a:bodyPr wrap="square" rtlCol="0">
              <a:spAutoFit/>
            </a:bodyPr>
            <a:lstStyle/>
            <a:p>
              <a:pPr algn="ctr"/>
              <a:r>
                <a:rPr lang="de-DE" dirty="0"/>
                <a:t>4</a:t>
              </a:r>
            </a:p>
          </p:txBody>
        </p:sp>
      </p:grpSp>
      <p:grpSp>
        <p:nvGrpSpPr>
          <p:cNvPr id="14" name="Gruppieren 13">
            <a:extLst>
              <a:ext uri="{FF2B5EF4-FFF2-40B4-BE49-F238E27FC236}">
                <a16:creationId xmlns:a16="http://schemas.microsoft.com/office/drawing/2014/main" id="{0BC5E1FB-F4D8-4001-A5E9-6C0BF874B27A}"/>
              </a:ext>
            </a:extLst>
          </p:cNvPr>
          <p:cNvGrpSpPr/>
          <p:nvPr/>
        </p:nvGrpSpPr>
        <p:grpSpPr>
          <a:xfrm>
            <a:off x="956540" y="3581540"/>
            <a:ext cx="508379" cy="508379"/>
            <a:chOff x="1252877" y="5303821"/>
            <a:chExt cx="508379" cy="508379"/>
          </a:xfrm>
        </p:grpSpPr>
        <p:sp>
          <p:nvSpPr>
            <p:cNvPr id="15" name="Träne 14">
              <a:extLst>
                <a:ext uri="{FF2B5EF4-FFF2-40B4-BE49-F238E27FC236}">
                  <a16:creationId xmlns:a16="http://schemas.microsoft.com/office/drawing/2014/main" id="{CBA8004E-29C7-46CB-A9F6-99E674502118}"/>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F6642F21-D74B-420F-B012-8D4AFC0AC761}"/>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EEE0285-21DB-49DD-8CEC-B0DFD6B3A989}"/>
                </a:ext>
              </a:extLst>
            </p:cNvPr>
            <p:cNvSpPr txBox="1"/>
            <p:nvPr/>
          </p:nvSpPr>
          <p:spPr>
            <a:xfrm>
              <a:off x="1282698" y="5373343"/>
              <a:ext cx="448733" cy="369332"/>
            </a:xfrm>
            <a:prstGeom prst="rect">
              <a:avLst/>
            </a:prstGeom>
            <a:noFill/>
          </p:spPr>
          <p:txBody>
            <a:bodyPr wrap="square" rtlCol="0">
              <a:spAutoFit/>
            </a:bodyPr>
            <a:lstStyle/>
            <a:p>
              <a:pPr algn="ctr"/>
              <a:r>
                <a:rPr lang="de-DE" dirty="0"/>
                <a:t>5</a:t>
              </a:r>
            </a:p>
          </p:txBody>
        </p:sp>
      </p:grpSp>
      <p:cxnSp>
        <p:nvCxnSpPr>
          <p:cNvPr id="18" name="Gerader Verbinder 17">
            <a:extLst>
              <a:ext uri="{FF2B5EF4-FFF2-40B4-BE49-F238E27FC236}">
                <a16:creationId xmlns:a16="http://schemas.microsoft.com/office/drawing/2014/main" id="{0D4B37C2-7036-4AC5-AB90-756D6DB6A5F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95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AD4199D4-BA11-417A-8E97-33E8F3034B08}"/>
              </a:ext>
            </a:extLst>
          </p:cNvPr>
          <p:cNvSpPr>
            <a:spLocks noGrp="1"/>
          </p:cNvSpPr>
          <p:nvPr>
            <p:ph sz="quarter" idx="12"/>
          </p:nvPr>
        </p:nvSpPr>
        <p:spPr/>
        <p:txBody>
          <a:bodyPr/>
          <a:lstStyle/>
          <a:p>
            <a:r>
              <a:rPr lang="de-DE" dirty="0"/>
              <a:t> </a:t>
            </a:r>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a:t>
            </a:r>
          </a:p>
        </p:txBody>
      </p: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18956" y="1281017"/>
            <a:ext cx="8185745" cy="106980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Modell A:							Modell B:</a:t>
            </a:r>
          </a:p>
          <a:p>
            <a:pPr marL="0" indent="0">
              <a:lnSpc>
                <a:spcPct val="100000"/>
              </a:lnSpc>
            </a:pPr>
            <a:endParaRPr lang="de-DE" sz="1800" b="1" dirty="0">
              <a:latin typeface="+mj-lt"/>
            </a:endParaRPr>
          </a:p>
          <a:p>
            <a:endParaRPr lang="de-DE" dirty="0"/>
          </a:p>
        </p:txBody>
      </p:sp>
      <p:pic>
        <p:nvPicPr>
          <p:cNvPr id="10" name="Grafik 9">
            <a:extLst>
              <a:ext uri="{FF2B5EF4-FFF2-40B4-BE49-F238E27FC236}">
                <a16:creationId xmlns:a16="http://schemas.microsoft.com/office/drawing/2014/main" id="{8E8B9C88-2A93-468F-A554-BFA6703BBAD9}"/>
              </a:ext>
            </a:extLst>
          </p:cNvPr>
          <p:cNvPicPr>
            <a:picLocks noChangeAspect="1"/>
          </p:cNvPicPr>
          <p:nvPr/>
        </p:nvPicPr>
        <p:blipFill>
          <a:blip r:embed="rId2"/>
          <a:stretch>
            <a:fillRect/>
          </a:stretch>
        </p:blipFill>
        <p:spPr>
          <a:xfrm>
            <a:off x="1390650" y="1693791"/>
            <a:ext cx="3038475" cy="4181475"/>
          </a:xfrm>
          <a:prstGeom prst="rect">
            <a:avLst/>
          </a:prstGeom>
        </p:spPr>
      </p:pic>
      <p:pic>
        <p:nvPicPr>
          <p:cNvPr id="11" name="Grafik 10">
            <a:extLst>
              <a:ext uri="{FF2B5EF4-FFF2-40B4-BE49-F238E27FC236}">
                <a16:creationId xmlns:a16="http://schemas.microsoft.com/office/drawing/2014/main" id="{ABF3A139-6576-4400-A316-9A286F4B859D}"/>
              </a:ext>
            </a:extLst>
          </p:cNvPr>
          <p:cNvPicPr>
            <a:picLocks noChangeAspect="1"/>
          </p:cNvPicPr>
          <p:nvPr/>
        </p:nvPicPr>
        <p:blipFill>
          <a:blip r:embed="rId3"/>
          <a:stretch>
            <a:fillRect/>
          </a:stretch>
        </p:blipFill>
        <p:spPr>
          <a:xfrm>
            <a:off x="5646155" y="1693791"/>
            <a:ext cx="2990850" cy="4114800"/>
          </a:xfrm>
          <a:prstGeom prst="rect">
            <a:avLst/>
          </a:prstGeom>
        </p:spPr>
      </p:pic>
    </p:spTree>
    <p:extLst>
      <p:ext uri="{BB962C8B-B14F-4D97-AF65-F5344CB8AC3E}">
        <p14:creationId xmlns:p14="http://schemas.microsoft.com/office/powerpoint/2010/main" val="98989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572265"/>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A erkennt jedes Objekt aus der Testmenge mit einer Wahrscheinlichkeit von 90% richtig, unabhängig davon, aus welcher Klasse es stammt. Je nach Fragestellung kann das ein sehr guter Wert sein.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B erkennt nur Objekte der Testmenge, die aus Klasse 2 stammen sehr zuverlässig (&gt;94%), erkennt Elemente der Klasse 1 aber gar nicht (Trefferwahrscheinlichkeit entspricht Ratewahrscheinlichkeit).</a:t>
            </a:r>
          </a:p>
        </p:txBody>
      </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 - I</a:t>
            </a:r>
          </a:p>
        </p:txBody>
      </p:sp>
      <p:sp>
        <p:nvSpPr>
          <p:cNvPr id="12" name="Freihandform: Form 11">
            <a:extLst>
              <a:ext uri="{FF2B5EF4-FFF2-40B4-BE49-F238E27FC236}">
                <a16:creationId xmlns:a16="http://schemas.microsoft.com/office/drawing/2014/main" id="{D6149EA6-EE44-424C-82CA-B02553F3A0A6}"/>
              </a:ext>
            </a:extLst>
          </p:cNvPr>
          <p:cNvSpPr/>
          <p:nvPr/>
        </p:nvSpPr>
        <p:spPr>
          <a:xfrm>
            <a:off x="140206" y="0"/>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3" name="Textfeld 12">
            <a:extLst>
              <a:ext uri="{FF2B5EF4-FFF2-40B4-BE49-F238E27FC236}">
                <a16:creationId xmlns:a16="http://schemas.microsoft.com/office/drawing/2014/main" id="{7625F201-B7A7-4D72-8244-A7512060E7BD}"/>
              </a:ext>
            </a:extLst>
          </p:cNvPr>
          <p:cNvSpPr txBox="1"/>
          <p:nvPr/>
        </p:nvSpPr>
        <p:spPr>
          <a:xfrm>
            <a:off x="94747" y="0"/>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spTree>
    <p:extLst>
      <p:ext uri="{BB962C8B-B14F-4D97-AF65-F5344CB8AC3E}">
        <p14:creationId xmlns:p14="http://schemas.microsoft.com/office/powerpoint/2010/main" val="246720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572265"/>
            <a:ext cx="7334250"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Klassifizierer sind nicht grundsätzlich bezüglich ihrer Accuracy vergleichbar. Die Accuracy muss immer in Zusammenhang zur Verteilung der Klassen innerhalb der Testmenge gesetzt werden. Außerdem enthält die Accuracy nicht grundsätzlich Informationen darüber wie gut eine bestimmte Klasse erkannt wird.</a:t>
            </a:r>
          </a:p>
        </p:txBody>
      </p:sp>
      <p:sp>
        <p:nvSpPr>
          <p:cNvPr id="11" name="Titel 2">
            <a:extLst>
              <a:ext uri="{FF2B5EF4-FFF2-40B4-BE49-F238E27FC236}">
                <a16:creationId xmlns:a16="http://schemas.microsoft.com/office/drawing/2014/main" id="{1D7B60AF-DAA2-4AAE-A931-D931BD0BEE73}"/>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Accuracy im Vergleich - II</a:t>
            </a:r>
          </a:p>
        </p:txBody>
      </p:sp>
      <p:sp>
        <p:nvSpPr>
          <p:cNvPr id="12" name="Freihandform: Form 11">
            <a:extLst>
              <a:ext uri="{FF2B5EF4-FFF2-40B4-BE49-F238E27FC236}">
                <a16:creationId xmlns:a16="http://schemas.microsoft.com/office/drawing/2014/main" id="{D6149EA6-EE44-424C-82CA-B02553F3A0A6}"/>
              </a:ext>
            </a:extLst>
          </p:cNvPr>
          <p:cNvSpPr/>
          <p:nvPr/>
        </p:nvSpPr>
        <p:spPr>
          <a:xfrm>
            <a:off x="140206" y="0"/>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3" name="Textfeld 12">
            <a:extLst>
              <a:ext uri="{FF2B5EF4-FFF2-40B4-BE49-F238E27FC236}">
                <a16:creationId xmlns:a16="http://schemas.microsoft.com/office/drawing/2014/main" id="{7625F201-B7A7-4D72-8244-A7512060E7BD}"/>
              </a:ext>
            </a:extLst>
          </p:cNvPr>
          <p:cNvSpPr txBox="1"/>
          <p:nvPr/>
        </p:nvSpPr>
        <p:spPr>
          <a:xfrm>
            <a:off x="94747" y="0"/>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spTree>
    <p:extLst>
      <p:ext uri="{BB962C8B-B14F-4D97-AF65-F5344CB8AC3E}">
        <p14:creationId xmlns:p14="http://schemas.microsoft.com/office/powerpoint/2010/main" val="2456046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p:txBody>
          <a:bodyPr/>
          <a:lstStyle/>
          <a:p>
            <a:pPr>
              <a:defRPr/>
            </a:pPr>
            <a:r>
              <a:rPr lang="de-DE" dirty="0"/>
              <a:t> </a:t>
            </a:r>
            <a:endParaRPr dirty="0"/>
          </a:p>
        </p:txBody>
      </p:sp>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23</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Precision</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18026" y="1451716"/>
                <a:ext cx="4814989" cy="2623756"/>
              </a:xfrm>
              <a:prstGeom prst="rect">
                <a:avLst/>
              </a:prstGeom>
            </p:spPr>
            <p:txBody>
              <a:bodyPr>
                <a:no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14:m>
                  <m:oMathPara xmlns:m="http://schemas.openxmlformats.org/officeDocument/2006/math">
                    <m:oMathParaPr>
                      <m:jc m:val="left"/>
                    </m:oMathParaPr>
                    <m:oMath xmlns:m="http://schemas.openxmlformats.org/officeDocument/2006/math">
                      <m:r>
                        <m:rPr>
                          <m:sty m:val="p"/>
                        </m:rPr>
                        <a:rPr lang="de-DE" b="0" i="0" smtClean="0">
                          <a:latin typeface="Cambria Math"/>
                        </a:rPr>
                        <m:t>Precision</m:t>
                      </m:r>
                    </m:oMath>
                  </m:oMathPara>
                </a14:m>
                <a:endParaRPr lang="de-DE" b="1"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ar-AE" i="1">
                              <a:latin typeface="Cambria Math" panose="02040503050406030204" pitchFamily="18" charset="0"/>
                              <a:ea typeface="Cambria Math"/>
                              <a:cs typeface="Cambria Math"/>
                            </a:rPr>
                          </m:ctrlPr>
                        </m:fPr>
                        <m:num>
                          <m:r>
                            <m:rPr>
                              <m:sty m:val="p"/>
                            </m:rPr>
                            <a:rPr lang="de-DE" b="0" i="0">
                              <a:latin typeface="Cambria Math"/>
                            </a:rPr>
                            <m:t>Richtig</m:t>
                          </m:r>
                          <m:r>
                            <a:rPr lang="de-DE" b="0" i="0">
                              <a:latin typeface="Cambria Math"/>
                            </a:rPr>
                            <m:t> </m:t>
                          </m:r>
                          <m:r>
                            <m:rPr>
                              <m:sty m:val="p"/>
                            </m:rPr>
                            <a:rPr lang="de-DE" b="0" i="0">
                              <a:latin typeface="Cambria Math"/>
                            </a:rPr>
                            <m:t>zugeordnete</m:t>
                          </m:r>
                          <m:r>
                            <a:rPr lang="de-DE" b="0" i="0">
                              <a:latin typeface="Cambria Math"/>
                            </a:rPr>
                            <m:t> </m:t>
                          </m:r>
                          <m:r>
                            <m:rPr>
                              <m:sty m:val="p"/>
                            </m:rPr>
                            <a:rPr lang="de-DE" b="0" i="0">
                              <a:latin typeface="Cambria Math"/>
                            </a:rPr>
                            <m:t>Beispiele</m:t>
                          </m:r>
                          <m:r>
                            <a:rPr lang="de-DE" b="0" i="0">
                              <a:latin typeface="Cambria Math"/>
                            </a:rPr>
                            <m:t> </m:t>
                          </m:r>
                          <m:r>
                            <m:rPr>
                              <m:sty m:val="p"/>
                            </m:rPr>
                            <a:rPr lang="de-DE" b="0" i="0">
                              <a:latin typeface="Cambria Math"/>
                            </a:rPr>
                            <m:t>von</m:t>
                          </m:r>
                          <m:r>
                            <a:rPr lang="de-DE" b="0" i="0">
                              <a:latin typeface="Cambria Math"/>
                            </a:rPr>
                            <m:t> </m:t>
                          </m:r>
                          <m:r>
                            <m:rPr>
                              <m:sty m:val="p"/>
                            </m:rPr>
                            <a:rPr lang="de-DE" b="0" i="0">
                              <a:latin typeface="Cambria Math"/>
                            </a:rPr>
                            <m:t>Kl</m:t>
                          </m:r>
                          <m:r>
                            <a:rPr lang="de-DE" b="0" i="0">
                              <a:latin typeface="Cambria Math"/>
                            </a:rPr>
                            <m:t>. </m:t>
                          </m:r>
                          <m:r>
                            <a:rPr lang="de-DE" b="0" i="0">
                              <a:latin typeface="Cambria Math"/>
                            </a:rPr>
                            <m:t>1</m:t>
                          </m:r>
                        </m:num>
                        <m:den>
                          <m:r>
                            <m:rPr>
                              <m:sty m:val="p"/>
                            </m:rPr>
                            <a:rPr lang="de-DE" b="0" i="0">
                              <a:latin typeface="Cambria Math"/>
                            </a:rPr>
                            <m:t>Alle</m:t>
                          </m:r>
                          <m:r>
                            <a:rPr lang="de-DE" b="0" i="0">
                              <a:latin typeface="Cambria Math"/>
                            </a:rPr>
                            <m:t> </m:t>
                          </m:r>
                          <m:r>
                            <m:rPr>
                              <m:sty m:val="p"/>
                            </m:rPr>
                            <a:rPr lang="de-DE" b="0" i="0">
                              <a:latin typeface="Cambria Math"/>
                            </a:rPr>
                            <m:t>Kl</m:t>
                          </m:r>
                          <m:r>
                            <a:rPr lang="de-DE" b="0" i="0">
                              <a:latin typeface="Cambria Math"/>
                            </a:rPr>
                            <m:t>. </m:t>
                          </m:r>
                          <m:r>
                            <a:rPr lang="de-DE" b="0" i="0">
                              <a:latin typeface="Cambria Math"/>
                            </a:rPr>
                            <m:t>1</m:t>
                          </m:r>
                          <m:r>
                            <a:rPr lang="de-DE" b="0" i="0">
                              <a:latin typeface="Cambria Math"/>
                            </a:rPr>
                            <m:t> </m:t>
                          </m:r>
                          <m:r>
                            <m:rPr>
                              <m:sty m:val="p"/>
                            </m:rPr>
                            <a:rPr lang="de-DE" b="0" i="0">
                              <a:latin typeface="Cambria Math"/>
                            </a:rPr>
                            <m:t>zugeordneten</m:t>
                          </m:r>
                          <m:r>
                            <a:rPr lang="de-DE" b="0" i="0">
                              <a:latin typeface="Cambria Math"/>
                            </a:rPr>
                            <m:t> </m:t>
                          </m:r>
                          <m:r>
                            <m:rPr>
                              <m:sty m:val="p"/>
                            </m:rPr>
                            <a:rPr lang="de-DE" b="0" i="0">
                              <a:latin typeface="Cambria Math"/>
                            </a:rPr>
                            <m:t>Beispiele</m:t>
                          </m:r>
                        </m:den>
                      </m:f>
                    </m:oMath>
                  </m:oMathPara>
                </a14:m>
                <a:endParaRPr lang="ar-AE" dirty="0">
                  <a:latin typeface="Cambria Math"/>
                </a:endParaRPr>
              </a:p>
              <a:p>
                <a:pPr marL="0" indent="0">
                  <a:lnSpc>
                    <a:spcPct val="100000"/>
                  </a:lnSpc>
                  <a:defRPr/>
                </a:pPr>
                <a:endParaRPr lang="ar-A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ar-AE" b="1" i="1">
                          <a:latin typeface="Cambria Math"/>
                        </a:rPr>
                        <m:t>     = </m:t>
                      </m:r>
                      <m:f>
                        <m:fPr>
                          <m:ctrlPr>
                            <a:rPr lang="ar-AE" i="1">
                              <a:latin typeface="Cambria Math" panose="02040503050406030204" pitchFamily="18" charset="0"/>
                              <a:ea typeface="Cambria Math"/>
                              <a:cs typeface="Cambria Math"/>
                            </a:rPr>
                          </m:ctrlPr>
                        </m:fPr>
                        <m:num>
                          <m:r>
                            <a:rPr lang="ar-AE" i="1">
                              <a:latin typeface="Cambria Math"/>
                            </a:rPr>
                            <m:t>𝑡</m:t>
                          </m:r>
                          <m:r>
                            <a:rPr lang="ar-AE" b="0" i="1">
                              <a:latin typeface="Cambria Math"/>
                            </a:rPr>
                            <m:t>𝑝</m:t>
                          </m:r>
                        </m:num>
                        <m:den>
                          <m:r>
                            <a:rPr lang="ar-AE" i="1">
                              <a:latin typeface="Cambria Math"/>
                            </a:rPr>
                            <m:t>𝑡</m:t>
                          </m:r>
                          <m:r>
                            <a:rPr lang="ar-AE" b="0" i="1">
                              <a:latin typeface="Cambria Math"/>
                            </a:rPr>
                            <m:t>𝑝</m:t>
                          </m:r>
                          <m:r>
                            <a:rPr lang="ar-AE" b="0" i="1">
                              <a:latin typeface="Cambria Math"/>
                            </a:rPr>
                            <m:t>+</m:t>
                          </m:r>
                          <m:r>
                            <a:rPr lang="ar-AE" i="1">
                              <a:latin typeface="Cambria Math"/>
                            </a:rPr>
                            <m:t>𝑓</m:t>
                          </m:r>
                          <m:r>
                            <a:rPr lang="ar-AE" b="0" i="1">
                              <a:latin typeface="Cambria Math"/>
                            </a:rPr>
                            <m:t>𝑝</m:t>
                          </m:r>
                        </m:den>
                      </m:f>
                    </m:oMath>
                  </m:oMathPara>
                </a14:m>
                <a:endParaRPr lang="ar-AE" i="1" dirty="0">
                  <a:latin typeface="Cambria Math"/>
                </a:endParaRPr>
              </a:p>
              <a:p>
                <a:pPr marL="0" indent="0">
                  <a:lnSpc>
                    <a:spcPct val="100000"/>
                  </a:lnSpc>
                  <a:defRPr/>
                </a:pPr>
                <a:endParaRPr lang="ar-AE" i="1" dirty="0">
                  <a:latin typeface="Cambria Math"/>
                </a:endParaRPr>
              </a:p>
              <a:p>
                <a:pPr marL="0" indent="0">
                  <a:lnSpc>
                    <a:spcPct val="100000"/>
                  </a:lnSpc>
                  <a:defRPr/>
                </a:pPr>
                <a14:m>
                  <m:oMath xmlns:m="http://schemas.openxmlformats.org/officeDocument/2006/math">
                    <m:r>
                      <a:rPr lang="ar-AE" b="0" i="1">
                        <a:latin typeface="Cambria Math"/>
                      </a:rPr>
                      <m:t>     = </m:t>
                    </m:r>
                    <m:f>
                      <m:fPr>
                        <m:ctrlPr>
                          <a:rPr lang="ar-AE" i="1">
                            <a:latin typeface="Cambria Math" panose="02040503050406030204" pitchFamily="18" charset="0"/>
                            <a:ea typeface="Cambria Math"/>
                            <a:cs typeface="Cambria Math"/>
                          </a:rPr>
                        </m:ctrlPr>
                      </m:fPr>
                      <m:num>
                        <m:r>
                          <a:rPr lang="ar-AE" b="0" i="1">
                            <a:latin typeface="Cambria Math"/>
                          </a:rPr>
                          <m:t>59</m:t>
                        </m:r>
                      </m:num>
                      <m:den>
                        <m:r>
                          <a:rPr lang="ar-AE" b="0" i="1">
                            <a:latin typeface="Cambria Math"/>
                          </a:rPr>
                          <m:t>65</m:t>
                        </m:r>
                      </m:den>
                    </m:f>
                    <m:r>
                      <a:rPr lang="ar-AE" b="0" i="1">
                        <a:latin typeface="Cambria Math"/>
                      </a:rPr>
                      <m:t> </m:t>
                    </m:r>
                    <m:r>
                      <a:rPr lang="ar-AE" b="0" i="1">
                        <a:latin typeface="Cambria Math"/>
                        <a:ea typeface="Cambria Math"/>
                      </a:rPr>
                      <m:t>≈</m:t>
                    </m:r>
                    <m:r>
                      <a:rPr lang="ar-AE" b="0" i="1">
                        <a:latin typeface="Cambria Math"/>
                      </a:rPr>
                      <m:t>0</m:t>
                    </m:r>
                    <m:r>
                      <a:rPr lang="ar-AE" b="0" i="1">
                        <a:latin typeface="Cambria Math"/>
                      </a:rPr>
                      <m:t>,</m:t>
                    </m:r>
                    <m:r>
                      <a:rPr lang="ar-AE" b="0" i="1">
                        <a:latin typeface="Cambria Math"/>
                      </a:rPr>
                      <m:t>9077</m:t>
                    </m:r>
                  </m:oMath>
                </a14:m>
                <a:r>
                  <a:rPr lang="ar-AE" dirty="0"/>
                  <a:t> </a:t>
                </a:r>
              </a:p>
              <a:p>
                <a:pPr>
                  <a:defRPr/>
                </a:pPr>
                <a:endParaRPr lang="de-DE" dirty="0"/>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18026" y="1451716"/>
                <a:ext cx="4814989" cy="2623756"/>
              </a:xfrm>
              <a:prstGeom prst="rect">
                <a:avLst/>
              </a:prstGeom>
              <a:blipFill>
                <a:blip r:embed="rId2"/>
                <a:stretch>
                  <a:fillRect b="-26450"/>
                </a:stretch>
              </a:blipFill>
            </p:spPr>
            <p:txBody>
              <a:bodyPr/>
              <a:lstStyle/>
              <a:p>
                <a:r>
                  <a:rPr lang="de-DE">
                    <a:noFill/>
                  </a:rPr>
                  <a:t> </a:t>
                </a:r>
              </a:p>
            </p:txBody>
          </p:sp>
        </mc:Fallback>
      </mc:AlternateContent>
      <p:sp>
        <p:nvSpPr>
          <p:cNvPr id="18" name="Inhaltsplatzhalter 3"/>
          <p:cNvSpPr txBox="1"/>
          <p:nvPr/>
        </p:nvSpPr>
        <p:spPr bwMode="auto">
          <a:xfrm>
            <a:off x="904875" y="5269455"/>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Wünschenswert ist eine Precision von 1.</a:t>
            </a:r>
            <a:endParaRPr dirty="0"/>
          </a:p>
          <a:p>
            <a:pPr marL="0" indent="0">
              <a:lnSpc>
                <a:spcPct val="100000"/>
              </a:lnSpc>
              <a:defRPr/>
            </a:pPr>
            <a:endParaRPr lang="de-DE" sz="1800" b="1" dirty="0">
              <a:latin typeface="Arial"/>
            </a:endParaRPr>
          </a:p>
          <a:p>
            <a:pPr>
              <a:defRPr/>
            </a:pPr>
            <a:endParaRPr lang="de-DE" dirty="0"/>
          </a:p>
        </p:txBody>
      </p:sp>
      <p:pic>
        <p:nvPicPr>
          <p:cNvPr id="10" name="Grafik 9"/>
          <p:cNvPicPr>
            <a:picLocks noChangeAspect="1"/>
          </p:cNvPicPr>
          <p:nvPr/>
        </p:nvPicPr>
        <p:blipFill>
          <a:blip r:embed="rId3"/>
          <a:stretch/>
        </p:blipFill>
        <p:spPr bwMode="auto">
          <a:xfrm>
            <a:off x="6236364" y="1468620"/>
            <a:ext cx="2555211" cy="43145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Inhaltsplatzhalter 8"/>
          <p:cNvSpPr>
            <a:spLocks noGrp="1"/>
          </p:cNvSpPr>
          <p:nvPr>
            <p:ph sz="quarter" idx="12"/>
          </p:nvPr>
        </p:nvSpPr>
        <p:spPr bwMode="auto">
          <a:xfrm>
            <a:off x="904878" y="1344061"/>
            <a:ext cx="8099823" cy="4320000"/>
          </a:xfrm>
        </p:spPr>
        <p:txBody>
          <a:bodyPr/>
          <a:lstStyle/>
          <a:p>
            <a:pPr>
              <a:defRPr/>
            </a:pPr>
            <a:r>
              <a:rPr lang="de-DE"/>
              <a:t> </a:t>
            </a:r>
            <a:endParaRPr/>
          </a:p>
        </p:txBody>
      </p:sp>
      <p:pic>
        <p:nvPicPr>
          <p:cNvPr id="10" name="Grafik 9"/>
          <p:cNvPicPr>
            <a:picLocks noChangeAspect="1"/>
          </p:cNvPicPr>
          <p:nvPr/>
        </p:nvPicPr>
        <p:blipFill>
          <a:blip r:embed="rId2"/>
          <a:stretch/>
        </p:blipFill>
        <p:spPr bwMode="auto">
          <a:xfrm>
            <a:off x="5232801" y="1599531"/>
            <a:ext cx="3771900" cy="4143375"/>
          </a:xfrm>
          <a:prstGeom prst="rect">
            <a:avLst/>
          </a:prstGeom>
        </p:spPr>
      </p:pic>
      <p:sp>
        <p:nvSpPr>
          <p:cNvPr id="6" name="Foliennummernplatzhalter 5"/>
          <p:cNvSpPr>
            <a:spLocks noGrp="1"/>
          </p:cNvSpPr>
          <p:nvPr>
            <p:ph type="sldNum" sz="quarter" idx="17"/>
          </p:nvPr>
        </p:nvSpPr>
        <p:spPr bwMode="auto"/>
        <p:txBody>
          <a:bodyPr/>
          <a:lstStyle/>
          <a:p>
            <a:pPr marL="0" marR="0" lvl="0" indent="0" algn="l" defTabSz="457200">
              <a:lnSpc>
                <a:spcPct val="100000"/>
              </a:lnSpc>
              <a:spcBef>
                <a:spcPts val="0"/>
              </a:spcBef>
              <a:spcAft>
                <a:spcPts val="0"/>
              </a:spcAft>
              <a:buClrTx/>
              <a:buSzTx/>
              <a:buFontTx/>
              <a:buNone/>
              <a:defRPr/>
            </a:pPr>
            <a:r>
              <a:rPr lang="de-DE" sz="900" b="0" i="0" u="none" strike="noStrike" cap="none" spc="0" dirty="0">
                <a:ln>
                  <a:noFill/>
                </a:ln>
                <a:solidFill>
                  <a:srgbClr val="000000"/>
                </a:solidFill>
                <a:latin typeface="Arial"/>
                <a:ea typeface="Arial"/>
                <a:cs typeface="Arial"/>
              </a:rPr>
              <a:t>Folie </a:t>
            </a:r>
            <a:fld id="{E4EB8E2C-207A-45C7-BBA3-F643BCD28F48}" type="slidenum">
              <a:rPr lang="de-DE" sz="900" b="0" i="0" u="none" strike="noStrike" cap="none" spc="0">
                <a:ln>
                  <a:noFill/>
                </a:ln>
                <a:solidFill>
                  <a:srgbClr val="000000"/>
                </a:solidFill>
                <a:latin typeface="Arial"/>
                <a:ea typeface="Arial"/>
                <a:cs typeface="Arial"/>
              </a:rPr>
              <a:t>24</a:t>
            </a:fld>
            <a:endParaRPr lang="de-DE" sz="900" b="0" i="0" u="none" strike="noStrike" cap="none" spc="0" dirty="0">
              <a:ln>
                <a:noFill/>
              </a:ln>
              <a:solidFill>
                <a:srgbClr val="000000"/>
              </a:solidFill>
              <a:latin typeface="Arial"/>
              <a:ea typeface="Arial"/>
              <a:cs typeface="Arial"/>
            </a:endParaRPr>
          </a:p>
        </p:txBody>
      </p:sp>
      <p:cxnSp>
        <p:nvCxnSpPr>
          <p:cNvPr id="27" name="Gerader Verbinder 26"/>
          <p:cNvCxnSpPr>
            <a:cxnSpLocks/>
          </p:cNvCxnSpPr>
          <p:nvPr/>
        </p:nvCxnSpPr>
        <p:spPr bwMode="auto">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p:cNvSpPr>
            <a:spLocks noGrp="1"/>
          </p:cNvSpPr>
          <p:nvPr>
            <p:ph type="title" idx="4294967295"/>
          </p:nvPr>
        </p:nvSpPr>
        <p:spPr bwMode="auto">
          <a:xfrm>
            <a:off x="904875" y="368228"/>
            <a:ext cx="7886700" cy="1325563"/>
          </a:xfrm>
        </p:spPr>
        <p:txBody>
          <a:bodyPr>
            <a:normAutofit/>
          </a:bodyPr>
          <a:lstStyle/>
          <a:p>
            <a:pPr>
              <a:lnSpc>
                <a:spcPct val="100000"/>
              </a:lnSpc>
              <a:defRPr/>
            </a:pPr>
            <a:r>
              <a:rPr lang="de-DE" sz="3200" dirty="0">
                <a:latin typeface="Arial"/>
              </a:rPr>
              <a:t>Recall</a:t>
            </a:r>
            <a:endParaRPr dirty="0"/>
          </a:p>
        </p:txBody>
      </p:sp>
      <mc:AlternateContent xmlns:mc="http://schemas.openxmlformats.org/markup-compatibility/2006" xmlns:a14="http://schemas.microsoft.com/office/drawing/2010/main">
        <mc:Choice Requires="a14">
          <p:sp>
            <p:nvSpPr>
              <p:cNvPr id="22" name="Inhaltsplatzhalter 3"/>
              <p:cNvSpPr txBox="1"/>
              <p:nvPr/>
            </p:nvSpPr>
            <p:spPr bwMode="auto">
              <a:xfrm>
                <a:off x="904875" y="1533938"/>
                <a:ext cx="4866639" cy="2819478"/>
              </a:xfrm>
              <a:prstGeom prst="rect">
                <a:avLst/>
              </a:prstGeom>
            </p:spPr>
            <p:txBody>
              <a:bodyPr>
                <a:no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14:m>
                  <m:oMathPara xmlns:m="http://schemas.openxmlformats.org/officeDocument/2006/math">
                    <m:oMathParaPr>
                      <m:jc m:val="left"/>
                    </m:oMathParaPr>
                    <m:oMath xmlns:m="http://schemas.openxmlformats.org/officeDocument/2006/math">
                      <m:r>
                        <m:rPr>
                          <m:sty m:val="p"/>
                        </m:rPr>
                        <a:rPr lang="de-DE" b="0" i="0">
                          <a:latin typeface="Cambria Math"/>
                        </a:rPr>
                        <m:t>Recall</m:t>
                      </m:r>
                    </m:oMath>
                  </m:oMathPara>
                </a14:m>
                <a:endParaRPr lang="de-DE"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de-DE" i="1">
                              <a:latin typeface="Cambria Math" panose="02040503050406030204" pitchFamily="18" charset="0"/>
                              <a:ea typeface="Cambria Math"/>
                              <a:cs typeface="Cambria Math"/>
                            </a:rPr>
                          </m:ctrlPr>
                        </m:fPr>
                        <m:num>
                          <m:r>
                            <m:rPr>
                              <m:sty m:val="p"/>
                            </m:rPr>
                            <a:rPr lang="de-DE" b="0" i="0">
                              <a:latin typeface="Cambria Math"/>
                            </a:rPr>
                            <m:t>Richtig</m:t>
                          </m:r>
                          <m:r>
                            <a:rPr lang="de-DE" b="0" i="0">
                              <a:latin typeface="Cambria Math"/>
                            </a:rPr>
                            <m:t> </m:t>
                          </m:r>
                          <m:r>
                            <m:rPr>
                              <m:sty m:val="p"/>
                            </m:rPr>
                            <a:rPr lang="de-DE" b="0" i="0">
                              <a:latin typeface="Cambria Math"/>
                            </a:rPr>
                            <m:t>zugeordnete</m:t>
                          </m:r>
                          <m:r>
                            <a:rPr lang="de-DE" b="0" i="0">
                              <a:latin typeface="Cambria Math"/>
                            </a:rPr>
                            <m:t> </m:t>
                          </m:r>
                          <m:r>
                            <m:rPr>
                              <m:sty m:val="p"/>
                            </m:rPr>
                            <a:rPr lang="de-DE" b="0" i="0">
                              <a:latin typeface="Cambria Math"/>
                            </a:rPr>
                            <m:t>Beispiele</m:t>
                          </m:r>
                          <m:r>
                            <a:rPr lang="de-DE" b="0" i="0">
                              <a:latin typeface="Cambria Math"/>
                            </a:rPr>
                            <m:t> </m:t>
                          </m:r>
                          <m:r>
                            <m:rPr>
                              <m:sty m:val="p"/>
                            </m:rPr>
                            <a:rPr lang="de-DE" b="0" i="0">
                              <a:latin typeface="Cambria Math"/>
                            </a:rPr>
                            <m:t>von</m:t>
                          </m:r>
                          <m:r>
                            <a:rPr lang="de-DE" b="0" i="0">
                              <a:latin typeface="Cambria Math"/>
                            </a:rPr>
                            <m:t> </m:t>
                          </m:r>
                          <m:r>
                            <m:rPr>
                              <m:sty m:val="p"/>
                            </m:rPr>
                            <a:rPr lang="de-DE" b="0" i="0">
                              <a:latin typeface="Cambria Math"/>
                            </a:rPr>
                            <m:t>Kl</m:t>
                          </m:r>
                          <m:r>
                            <a:rPr lang="de-DE" b="0" i="0">
                              <a:latin typeface="Cambria Math"/>
                            </a:rPr>
                            <m:t>. 1</m:t>
                          </m:r>
                        </m:num>
                        <m:den>
                          <m:r>
                            <m:rPr>
                              <m:sty m:val="p"/>
                            </m:rPr>
                            <a:rPr lang="de-DE" b="0" i="0">
                              <a:latin typeface="Cambria Math"/>
                            </a:rPr>
                            <m:t>Alle</m:t>
                          </m:r>
                          <m:r>
                            <a:rPr lang="de-DE" b="0" i="0">
                              <a:latin typeface="Cambria Math"/>
                            </a:rPr>
                            <m:t> </m:t>
                          </m:r>
                          <m:r>
                            <m:rPr>
                              <m:sty m:val="p"/>
                            </m:rPr>
                            <a:rPr lang="de-DE" b="0" i="0">
                              <a:latin typeface="Cambria Math"/>
                            </a:rPr>
                            <m:t>Beispiele</m:t>
                          </m:r>
                          <m:r>
                            <a:rPr lang="de-DE">
                              <a:latin typeface="Cambria Math"/>
                            </a:rPr>
                            <m:t> </m:t>
                          </m:r>
                          <m:r>
                            <m:rPr>
                              <m:sty m:val="p"/>
                            </m:rPr>
                            <a:rPr lang="de-DE">
                              <a:latin typeface="Cambria Math"/>
                            </a:rPr>
                            <m:t>von</m:t>
                          </m:r>
                          <m:r>
                            <a:rPr lang="de-DE" b="0" i="0">
                              <a:latin typeface="Cambria Math"/>
                            </a:rPr>
                            <m:t> </m:t>
                          </m:r>
                          <m:r>
                            <m:rPr>
                              <m:sty m:val="p"/>
                            </m:rPr>
                            <a:rPr lang="de-DE">
                              <a:latin typeface="Cambria Math"/>
                            </a:rPr>
                            <m:t>Kl</m:t>
                          </m:r>
                          <m:r>
                            <a:rPr lang="de-DE">
                              <a:latin typeface="Cambria Math"/>
                            </a:rPr>
                            <m:t>. 1</m:t>
                          </m:r>
                        </m:den>
                      </m:f>
                    </m:oMath>
                  </m:oMathPara>
                </a14:m>
                <a:endParaRPr lang="de-DE" dirty="0">
                  <a:latin typeface="Cambria Math"/>
                </a:endParaRPr>
              </a:p>
              <a:p>
                <a:pPr marL="0" indent="0">
                  <a:lnSpc>
                    <a:spcPct val="100000"/>
                  </a:lnSpc>
                  <a:defRPr/>
                </a:pPr>
                <a:endParaRPr lang="de-DE" b="1" i="1" dirty="0">
                  <a:latin typeface="Cambria Math"/>
                </a:endParaRPr>
              </a:p>
              <a:p>
                <a:pPr marL="0" indent="0">
                  <a:lnSpc>
                    <a:spcPct val="100000"/>
                  </a:lnSpc>
                  <a:defRPr/>
                </a:pPr>
                <a14:m>
                  <m:oMathPara xmlns:m="http://schemas.openxmlformats.org/officeDocument/2006/math">
                    <m:oMathParaPr>
                      <m:jc m:val="left"/>
                    </m:oMathParaPr>
                    <m:oMath xmlns:m="http://schemas.openxmlformats.org/officeDocument/2006/math">
                      <m:r>
                        <a:rPr lang="de-DE" b="1" i="1">
                          <a:latin typeface="Cambria Math"/>
                        </a:rPr>
                        <m:t>     = </m:t>
                      </m:r>
                      <m:f>
                        <m:fPr>
                          <m:ctrlPr>
                            <a:rPr lang="de-DE" i="1">
                              <a:latin typeface="Cambria Math" panose="02040503050406030204" pitchFamily="18" charset="0"/>
                              <a:ea typeface="Cambria Math"/>
                              <a:cs typeface="Cambria Math"/>
                            </a:rPr>
                          </m:ctrlPr>
                        </m:fPr>
                        <m:num>
                          <m:r>
                            <a:rPr lang="de-DE" i="1">
                              <a:latin typeface="Cambria Math"/>
                            </a:rPr>
                            <m:t>𝑡</m:t>
                          </m:r>
                          <m:r>
                            <a:rPr lang="de-DE" b="0" i="1">
                              <a:latin typeface="Cambria Math"/>
                            </a:rPr>
                            <m:t>𝑝</m:t>
                          </m:r>
                        </m:num>
                        <m:den>
                          <m:r>
                            <a:rPr lang="de-DE" i="1">
                              <a:latin typeface="Cambria Math"/>
                            </a:rPr>
                            <m:t>𝑡</m:t>
                          </m:r>
                          <m:r>
                            <a:rPr lang="de-DE" b="0" i="1">
                              <a:latin typeface="Cambria Math"/>
                            </a:rPr>
                            <m:t>𝑝</m:t>
                          </m:r>
                          <m:r>
                            <a:rPr lang="de-DE" b="0" i="1">
                              <a:latin typeface="Cambria Math"/>
                            </a:rPr>
                            <m:t>+</m:t>
                          </m:r>
                          <m:r>
                            <a:rPr lang="de-DE" i="1">
                              <a:latin typeface="Cambria Math"/>
                            </a:rPr>
                            <m:t>𝑓</m:t>
                          </m:r>
                          <m:r>
                            <a:rPr lang="de-DE" b="0" i="1">
                              <a:latin typeface="Cambria Math"/>
                            </a:rPr>
                            <m:t>𝑛</m:t>
                          </m:r>
                        </m:den>
                      </m:f>
                    </m:oMath>
                  </m:oMathPara>
                </a14:m>
                <a:endParaRPr lang="de-DE" i="1" dirty="0">
                  <a:latin typeface="Cambria Math"/>
                </a:endParaRPr>
              </a:p>
              <a:p>
                <a:pPr marL="0" indent="0">
                  <a:lnSpc>
                    <a:spcPct val="100000"/>
                  </a:lnSpc>
                  <a:defRPr/>
                </a:pPr>
                <a:endParaRPr lang="de-DE" i="1" dirty="0">
                  <a:latin typeface="Cambria Math"/>
                </a:endParaRPr>
              </a:p>
              <a:p>
                <a:pPr marL="0" indent="0">
                  <a:lnSpc>
                    <a:spcPct val="100000"/>
                  </a:lnSpc>
                  <a:defRPr/>
                </a:pPr>
                <a14:m>
                  <m:oMath xmlns:m="http://schemas.openxmlformats.org/officeDocument/2006/math">
                    <m:r>
                      <a:rPr lang="de-DE" b="0" i="1">
                        <a:latin typeface="Cambria Math"/>
                      </a:rPr>
                      <m:t>     = </m:t>
                    </m:r>
                    <m:f>
                      <m:fPr>
                        <m:ctrlPr>
                          <a:rPr lang="de-DE" i="1">
                            <a:latin typeface="Cambria Math" panose="02040503050406030204" pitchFamily="18" charset="0"/>
                            <a:ea typeface="Cambria Math"/>
                            <a:cs typeface="Cambria Math"/>
                          </a:rPr>
                        </m:ctrlPr>
                      </m:fPr>
                      <m:num>
                        <m:r>
                          <a:rPr lang="de-DE" b="0" i="1">
                            <a:latin typeface="Cambria Math"/>
                          </a:rPr>
                          <m:t>59</m:t>
                        </m:r>
                      </m:num>
                      <m:den>
                        <m:r>
                          <a:rPr lang="de-DE" b="0" i="1">
                            <a:latin typeface="Cambria Math"/>
                          </a:rPr>
                          <m:t>74</m:t>
                        </m:r>
                      </m:den>
                    </m:f>
                    <m:r>
                      <a:rPr lang="de-DE" b="0" i="1">
                        <a:latin typeface="Cambria Math"/>
                      </a:rPr>
                      <m:t> </m:t>
                    </m:r>
                    <m:r>
                      <a:rPr lang="de-DE" b="0" i="1">
                        <a:latin typeface="Cambria Math"/>
                        <a:ea typeface="Cambria Math"/>
                      </a:rPr>
                      <m:t>≈</m:t>
                    </m:r>
                    <m:r>
                      <a:rPr lang="de-DE" b="0" i="1">
                        <a:latin typeface="Cambria Math"/>
                      </a:rPr>
                      <m:t>0,7973</m:t>
                    </m:r>
                  </m:oMath>
                </a14:m>
                <a:r>
                  <a:rPr lang="de-DE" dirty="0"/>
                  <a:t> </a:t>
                </a:r>
                <a:endParaRPr dirty="0"/>
              </a:p>
              <a:p>
                <a:pPr>
                  <a:defRPr/>
                </a:pPr>
                <a:endParaRPr lang="de-DE" dirty="0"/>
              </a:p>
            </p:txBody>
          </p:sp>
        </mc:Choice>
        <mc:Fallback xmlns="">
          <p:sp>
            <p:nvSpPr>
              <p:cNvPr id="22" name="Inhaltsplatzhalter 3"/>
              <p:cNvSpPr txBox="1">
                <a:spLocks noRot="1" noChangeAspect="1" noMove="1" noResize="1" noEditPoints="1" noAdjustHandles="1" noChangeArrowheads="1" noChangeShapeType="1" noTextEdit="1"/>
              </p:cNvSpPr>
              <p:nvPr/>
            </p:nvSpPr>
            <p:spPr bwMode="auto">
              <a:xfrm>
                <a:off x="904875" y="1533938"/>
                <a:ext cx="4866639" cy="2819478"/>
              </a:xfrm>
              <a:prstGeom prst="rect">
                <a:avLst/>
              </a:prstGeom>
              <a:blipFill>
                <a:blip r:embed="rId3"/>
                <a:stretch>
                  <a:fillRect b="-14935"/>
                </a:stretch>
              </a:blipFill>
            </p:spPr>
            <p:txBody>
              <a:bodyPr/>
              <a:lstStyle/>
              <a:p>
                <a:r>
                  <a:rPr lang="de-DE">
                    <a:noFill/>
                  </a:rPr>
                  <a:t> </a:t>
                </a:r>
              </a:p>
            </p:txBody>
          </p:sp>
        </mc:Fallback>
      </mc:AlternateContent>
      <p:sp>
        <p:nvSpPr>
          <p:cNvPr id="18" name="Inhaltsplatzhalter 3"/>
          <p:cNvSpPr txBox="1"/>
          <p:nvPr/>
        </p:nvSpPr>
        <p:spPr bwMode="auto">
          <a:xfrm>
            <a:off x="851250" y="4956222"/>
            <a:ext cx="8185745" cy="1069806"/>
          </a:xfrm>
          <a:prstGeom prst="rect">
            <a:avLst/>
          </a:prstGeom>
        </p:spPr>
        <p:txBody>
          <a:bodyPr>
            <a:normAutofit/>
          </a:bodyPr>
          <a:lstStyle>
            <a:lvl1pPr marL="342900" indent="-342900" algn="l" defTabSz="455613">
              <a:lnSpc>
                <a:spcPts val="2200"/>
              </a:lnSpc>
              <a:spcBef>
                <a:spcPts val="0"/>
              </a:spcBef>
              <a:spcAft>
                <a:spcPts val="0"/>
              </a:spcAft>
              <a:defRPr sz="2000">
                <a:solidFill>
                  <a:schemeClr val="tx1"/>
                </a:solidFill>
                <a:latin typeface="Arial"/>
                <a:ea typeface="+mn-ea"/>
                <a:cs typeface="+mn-cs"/>
              </a:defRPr>
            </a:lvl1pPr>
            <a:lvl2pPr marL="355600" indent="-169862" algn="l" defTabSz="455613">
              <a:lnSpc>
                <a:spcPts val="2200"/>
              </a:lnSpc>
              <a:spcBef>
                <a:spcPts val="0"/>
              </a:spcBef>
              <a:spcAft>
                <a:spcPts val="0"/>
              </a:spcAft>
              <a:buClr>
                <a:schemeClr val="accent1"/>
              </a:buClr>
              <a:buFont typeface="Wingdings"/>
              <a:buChar char="§"/>
              <a:defRPr sz="2000">
                <a:solidFill>
                  <a:schemeClr val="tx1"/>
                </a:solidFill>
                <a:latin typeface="+mn-lt"/>
                <a:ea typeface="+mn-ea"/>
                <a:cs typeface="+mn-cs"/>
              </a:defRPr>
            </a:lvl2pPr>
            <a:lvl3pPr marL="539750" indent="-184150" algn="l" defTabSz="455613">
              <a:lnSpc>
                <a:spcPts val="2200"/>
              </a:lnSpc>
              <a:spcBef>
                <a:spcPts val="0"/>
              </a:spcBef>
              <a:spcAft>
                <a:spcPts val="0"/>
              </a:spcAft>
              <a:buClr>
                <a:schemeClr val="accent2"/>
              </a:buClr>
              <a:buFont typeface="Wingdings"/>
              <a:buChar char="§"/>
              <a:defRPr sz="2000">
                <a:solidFill>
                  <a:schemeClr val="tx1"/>
                </a:solidFill>
                <a:latin typeface="Arial"/>
                <a:ea typeface="+mn-ea"/>
                <a:cs typeface="+mn-cs"/>
              </a:defRPr>
            </a:lvl3pPr>
            <a:lvl4pPr marL="712788" indent="-169862" algn="l" defTabSz="455613">
              <a:lnSpc>
                <a:spcPts val="2200"/>
              </a:lnSpc>
              <a:spcBef>
                <a:spcPts val="0"/>
              </a:spcBef>
              <a:spcAft>
                <a:spcPts val="0"/>
              </a:spcAft>
              <a:buClr>
                <a:srgbClr val="9D167A"/>
              </a:buClr>
              <a:buFont typeface="Wingdings"/>
              <a:buChar char="§"/>
              <a:defRPr sz="2000">
                <a:solidFill>
                  <a:schemeClr val="tx1"/>
                </a:solidFill>
                <a:latin typeface="Arial"/>
                <a:ea typeface="+mn-ea"/>
                <a:cs typeface="+mn-cs"/>
              </a:defRPr>
            </a:lvl4pPr>
            <a:lvl5pPr marL="1073150" indent="-176213" algn="l" defTabSz="455613">
              <a:lnSpc>
                <a:spcPts val="1600"/>
              </a:lnSpc>
              <a:spcBef>
                <a:spcPts val="500"/>
              </a:spcBef>
              <a:spcAft>
                <a:spcPts val="0"/>
              </a:spcAft>
              <a:buFont typeface="Symbol"/>
              <a:buChar char="-"/>
              <a:defRPr sz="2000">
                <a:solidFill>
                  <a:schemeClr val="tx1"/>
                </a:solidFill>
                <a:latin typeface="Arial"/>
                <a:ea typeface="+mn-ea"/>
                <a:cs typeface="+mn-cs"/>
              </a:defRPr>
            </a:lvl5pPr>
            <a:lvl6pPr marL="2514536" indent="-228594" algn="l" defTabSz="457189">
              <a:spcBef>
                <a:spcPts val="0"/>
              </a:spcBef>
              <a:buFont typeface="Arial"/>
              <a:buChar char="•"/>
              <a:defRPr sz="2000">
                <a:solidFill>
                  <a:schemeClr val="tx1"/>
                </a:solidFill>
                <a:latin typeface="+mn-lt"/>
                <a:ea typeface="+mn-ea"/>
                <a:cs typeface="+mn-cs"/>
              </a:defRPr>
            </a:lvl6pPr>
            <a:lvl7pPr marL="2971726" indent="-228594" algn="l" defTabSz="457189">
              <a:spcBef>
                <a:spcPts val="0"/>
              </a:spcBef>
              <a:buFont typeface="Arial"/>
              <a:buChar char="•"/>
              <a:defRPr sz="2000">
                <a:solidFill>
                  <a:schemeClr val="tx1"/>
                </a:solidFill>
                <a:latin typeface="+mn-lt"/>
                <a:ea typeface="+mn-ea"/>
                <a:cs typeface="+mn-cs"/>
              </a:defRPr>
            </a:lvl7pPr>
            <a:lvl8pPr marL="3428914" indent="-228594" algn="l" defTabSz="457189">
              <a:spcBef>
                <a:spcPts val="0"/>
              </a:spcBef>
              <a:buFont typeface="Arial"/>
              <a:buChar char="•"/>
              <a:defRPr sz="2000">
                <a:solidFill>
                  <a:schemeClr val="tx1"/>
                </a:solidFill>
                <a:latin typeface="+mn-lt"/>
                <a:ea typeface="+mn-ea"/>
                <a:cs typeface="+mn-cs"/>
              </a:defRPr>
            </a:lvl8pPr>
            <a:lvl9pPr marL="3886103" indent="-228594" algn="l" defTabSz="457189">
              <a:spcBef>
                <a:spcPts val="0"/>
              </a:spcBef>
              <a:buFont typeface="Arial"/>
              <a:buChar char="•"/>
              <a:defRPr sz="2000">
                <a:solidFill>
                  <a:schemeClr val="tx1"/>
                </a:solidFill>
                <a:latin typeface="+mn-lt"/>
                <a:ea typeface="+mn-ea"/>
                <a:cs typeface="+mn-cs"/>
              </a:defRPr>
            </a:lvl9pPr>
          </a:lstStyle>
          <a:p>
            <a:pPr marL="0" indent="0">
              <a:lnSpc>
                <a:spcPct val="100000"/>
              </a:lnSpc>
              <a:defRPr/>
            </a:pPr>
            <a:r>
              <a:rPr lang="de-DE" dirty="0">
                <a:latin typeface="Arial"/>
              </a:rPr>
              <a:t>Wünschenswert ist eine Recall von 1.</a:t>
            </a:r>
            <a:endParaRPr dirty="0"/>
          </a:p>
          <a:p>
            <a:pPr marL="0" indent="0">
              <a:lnSpc>
                <a:spcPct val="100000"/>
              </a:lnSpc>
              <a:defRPr/>
            </a:pPr>
            <a:endParaRPr lang="de-DE" sz="1800" b="1" dirty="0">
              <a:latin typeface="Arial"/>
            </a:endParaRPr>
          </a:p>
          <a:p>
            <a:pPr>
              <a:defRPr/>
            </a:pPr>
            <a:endParaRPr lang="de-DE"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851251" y="1448331"/>
                <a:ext cx="7940325" cy="4072561"/>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Hohe Precision: Vermeidung von „negative“-Beispielen, die „positive“ klassifiziert werden (</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𝑝</m:t>
                    </m:r>
                  </m:oMath>
                </a14:m>
                <a:r>
                  <a:rPr lang="de-DE" dirty="0">
                    <a:latin typeface="+mj-lt"/>
                  </a:rPr>
                  <a:t> wird minimiert). </a:t>
                </a:r>
              </a:p>
              <a:p>
                <a:pPr marL="360363" indent="0">
                  <a:lnSpc>
                    <a:spcPct val="100000"/>
                  </a:lnSpc>
                </a:pPr>
                <a:r>
                  <a:rPr lang="de-DE" dirty="0">
                    <a:latin typeface="+mj-lt"/>
                  </a:rPr>
                  <a:t>Nebeneffekt: Anzahl der „positive“-Beispiele, die „negative“ klassifiziert werden, steigt (</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𝑛</m:t>
                    </m:r>
                  </m:oMath>
                </a14:m>
                <a:r>
                  <a:rPr lang="de-DE" dirty="0">
                    <a:latin typeface="+mj-lt"/>
                  </a:rPr>
                  <a:t> wird größer).</a:t>
                </a:r>
              </a:p>
              <a:p>
                <a:pPr marL="0" indent="0">
                  <a:lnSpc>
                    <a:spcPct val="100000"/>
                  </a:lnSpc>
                </a:pPr>
                <a:endParaRPr lang="de-DE" dirty="0">
                  <a:latin typeface="+mj-lt"/>
                </a:endParaRPr>
              </a:p>
              <a:p>
                <a:pPr>
                  <a:lnSpc>
                    <a:spcPct val="100000"/>
                  </a:lnSpc>
                  <a:buFontTx/>
                  <a:buBlip>
                    <a:blip r:embed="rId2"/>
                  </a:buBlip>
                </a:pPr>
                <a:r>
                  <a:rPr lang="de-DE" dirty="0">
                    <a:latin typeface="+mj-lt"/>
                  </a:rPr>
                  <a:t>Hoher Recall: Vermeidung von „positive“-Beispielen, die der „negative“ Klasse zugeordnet werden </a:t>
                </a:r>
                <a:r>
                  <a:rPr lang="de-DE" dirty="0"/>
                  <a:t>(</a:t>
                </a:r>
                <a14:m>
                  <m:oMath xmlns:m="http://schemas.openxmlformats.org/officeDocument/2006/math">
                    <m:r>
                      <a:rPr lang="de-DE" i="1" smtClean="0">
                        <a:latin typeface="Cambria Math" panose="02040503050406030204" pitchFamily="18" charset="0"/>
                      </a:rPr>
                      <m:t>𝑓</m:t>
                    </m:r>
                    <m:r>
                      <a:rPr lang="de-DE" b="0" i="1" smtClean="0">
                        <a:latin typeface="Cambria Math" panose="02040503050406030204" pitchFamily="18" charset="0"/>
                      </a:rPr>
                      <m:t>𝑛</m:t>
                    </m:r>
                  </m:oMath>
                </a14:m>
                <a:r>
                  <a:rPr lang="de-DE" dirty="0"/>
                  <a:t> wird minimiert). </a:t>
                </a:r>
              </a:p>
              <a:p>
                <a:pPr marL="360363" indent="0">
                  <a:lnSpc>
                    <a:spcPct val="100000"/>
                  </a:lnSpc>
                </a:pPr>
                <a:r>
                  <a:rPr lang="de-DE" dirty="0"/>
                  <a:t>Nebeneffekt: Anzahl der „negative“-Beispiele, die „positive“ klassifiziert werden, steigt (</a:t>
                </a:r>
                <a14:m>
                  <m:oMath xmlns:m="http://schemas.openxmlformats.org/officeDocument/2006/math">
                    <m:r>
                      <a:rPr lang="de-DE" b="0" i="1" smtClean="0">
                        <a:latin typeface="Cambria Math" panose="02040503050406030204" pitchFamily="18" charset="0"/>
                      </a:rPr>
                      <m:t>𝑓𝑝</m:t>
                    </m:r>
                  </m:oMath>
                </a14:m>
                <a:r>
                  <a:rPr lang="de-DE" dirty="0"/>
                  <a:t> wird größer).</a:t>
                </a:r>
              </a:p>
              <a:p>
                <a:pPr marL="360363" indent="0">
                  <a:lnSpc>
                    <a:spcPct val="100000"/>
                  </a:lnSpc>
                </a:pPr>
                <a:endParaRPr lang="de-DE" dirty="0"/>
              </a:p>
              <a:p>
                <a:pPr>
                  <a:lnSpc>
                    <a:spcPct val="100000"/>
                  </a:lnSpc>
                  <a:buFontTx/>
                  <a:buBlip>
                    <a:blip r:embed="rId2"/>
                  </a:buBlip>
                </a:pPr>
                <a:r>
                  <a:rPr lang="de-DE" dirty="0"/>
                  <a:t>Gibt die Fragestellung keine Präferenz, liefert der F</a:t>
                </a:r>
                <a:r>
                  <a:rPr lang="de-DE" baseline="-25000" dirty="0"/>
                  <a:t>1</a:t>
                </a:r>
                <a:r>
                  <a:rPr lang="de-DE" dirty="0"/>
                  <a:t>-Score als Mittel zwischen Precision und Recall ein weiteres </a:t>
                </a:r>
                <a:r>
                  <a:rPr lang="de-DE" dirty="0" err="1"/>
                  <a:t>Gütemaß</a:t>
                </a:r>
                <a:r>
                  <a:rPr lang="de-DE" dirty="0"/>
                  <a:t>:</a:t>
                </a:r>
              </a:p>
              <a:p>
                <a:pPr marL="0" indent="0">
                  <a:lnSpc>
                    <a:spcPct val="100000"/>
                  </a:lnSpc>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𝐹</m:t>
                          </m:r>
                        </m:e>
                        <m:sub>
                          <m:r>
                            <a:rPr lang="de-DE" i="1">
                              <a:latin typeface="Cambria Math" panose="02040503050406030204" pitchFamily="18" charset="0"/>
                            </a:rPr>
                            <m:t>1</m:t>
                          </m:r>
                        </m:sub>
                      </m:sSub>
                      <m:r>
                        <a:rPr lang="de-DE" i="1">
                          <a:latin typeface="Cambria Math" panose="02040503050406030204" pitchFamily="18" charset="0"/>
                        </a:rPr>
                        <m:t>=2</m:t>
                      </m:r>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𝑃𝑟𝑒𝑐𝑖𝑠𝑖𝑜𝑛</m:t>
                          </m:r>
                          <m:r>
                            <a:rPr lang="de-DE" i="1">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𝑅𝑒𝑐𝑎𝑙𝑙</m:t>
                          </m:r>
                        </m:num>
                        <m:den>
                          <m:r>
                            <a:rPr lang="de-DE" i="1">
                              <a:latin typeface="Cambria Math" panose="02040503050406030204" pitchFamily="18" charset="0"/>
                              <a:ea typeface="Cambria Math" panose="02040503050406030204" pitchFamily="18" charset="0"/>
                            </a:rPr>
                            <m:t>𝑃𝑟𝑒𝑐𝑖𝑠𝑖𝑜𝑛</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𝑅𝑒𝑐𝑎𝑙𝑙</m:t>
                          </m:r>
                        </m:den>
                      </m:f>
                    </m:oMath>
                  </m:oMathPara>
                </a14:m>
                <a:endParaRPr lang="de-DE" dirty="0"/>
              </a:p>
              <a:p>
                <a:pPr marL="360363" indent="0">
                  <a:lnSpc>
                    <a:spcPct val="100000"/>
                  </a:lnSpc>
                </a:pPr>
                <a:endParaRPr lang="de-DE" dirty="0"/>
              </a:p>
              <a:p>
                <a:pPr marL="0" indent="0">
                  <a:lnSpc>
                    <a:spcPct val="100000"/>
                  </a:lnSpc>
                </a:pPr>
                <a:endParaRPr lang="de-DE" sz="1000" dirty="0">
                  <a:latin typeface="+mj-lt"/>
                </a:endParaRPr>
              </a:p>
            </p:txBody>
          </p:sp>
        </mc:Choice>
        <mc:Fallback xmlns="">
          <p:sp>
            <p:nvSpPr>
              <p:cNvPr id="9" name="Inhaltsplatzhalter 3">
                <a:extLst>
                  <a:ext uri="{FF2B5EF4-FFF2-40B4-BE49-F238E27FC236}">
                    <a16:creationId xmlns:a16="http://schemas.microsoft.com/office/drawing/2014/main" id="{69C552D0-E5D5-4731-89DC-D1A265B945D8}"/>
                  </a:ext>
                </a:extLst>
              </p:cNvPr>
              <p:cNvSpPr txBox="1">
                <a:spLocks noRot="1" noChangeAspect="1" noMove="1" noResize="1" noEditPoints="1" noAdjustHandles="1" noChangeArrowheads="1" noChangeShapeType="1" noTextEdit="1"/>
              </p:cNvSpPr>
              <p:nvPr/>
            </p:nvSpPr>
            <p:spPr>
              <a:xfrm>
                <a:off x="851251" y="1448331"/>
                <a:ext cx="7940325" cy="4072561"/>
              </a:xfrm>
              <a:prstGeom prst="rect">
                <a:avLst/>
              </a:prstGeom>
              <a:blipFill>
                <a:blip r:embed="rId3"/>
                <a:stretch>
                  <a:fillRect t="-749" b="-5389"/>
                </a:stretch>
              </a:blipFill>
            </p:spPr>
            <p:txBody>
              <a:bodyPr/>
              <a:lstStyle/>
              <a:p>
                <a:r>
                  <a:rPr lang="de-DE">
                    <a:noFill/>
                  </a:rPr>
                  <a:t> </a:t>
                </a:r>
              </a:p>
            </p:txBody>
          </p:sp>
        </mc:Fallback>
      </mc:AlternateContent>
      <p:sp>
        <p:nvSpPr>
          <p:cNvPr id="62" name="Titel 2">
            <a:extLst>
              <a:ext uri="{FF2B5EF4-FFF2-40B4-BE49-F238E27FC236}">
                <a16:creationId xmlns:a16="http://schemas.microsoft.com/office/drawing/2014/main" id="{4C8DC483-42C7-4D56-BA36-8CE31A4BC27D}"/>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Precision-Recall-Dilemma, F1-Score</a:t>
            </a:r>
          </a:p>
        </p:txBody>
      </p:sp>
      <p:sp>
        <p:nvSpPr>
          <p:cNvPr id="7" name="Inhaltsplatzhalter 3">
            <a:extLst>
              <a:ext uri="{FF2B5EF4-FFF2-40B4-BE49-F238E27FC236}">
                <a16:creationId xmlns:a16="http://schemas.microsoft.com/office/drawing/2014/main" id="{CE0B7FB9-AB37-4F9C-B5D8-2EE96ACA52B9}"/>
              </a:ext>
            </a:extLst>
          </p:cNvPr>
          <p:cNvSpPr txBox="1">
            <a:spLocks/>
          </p:cNvSpPr>
          <p:nvPr/>
        </p:nvSpPr>
        <p:spPr>
          <a:xfrm>
            <a:off x="6391176" y="4014853"/>
            <a:ext cx="2400400" cy="46166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de-DE"/>
            </a:defPPr>
            <a:lvl1pPr>
              <a:defRPr sz="1200">
                <a:solidFill>
                  <a:schemeClr val="dk1"/>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Meist: Je höher Precision, desto niedriger Recall und umgekehrt. </a:t>
            </a:r>
          </a:p>
        </p:txBody>
      </p:sp>
    </p:spTree>
    <p:extLst>
      <p:ext uri="{BB962C8B-B14F-4D97-AF65-F5344CB8AC3E}">
        <p14:creationId xmlns:p14="http://schemas.microsoft.com/office/powerpoint/2010/main" val="1068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8239125" cy="1325563"/>
          </a:xfrm>
        </p:spPr>
        <p:txBody>
          <a:bodyPr>
            <a:normAutofit/>
          </a:bodyPr>
          <a:lstStyle/>
          <a:p>
            <a:pPr>
              <a:lnSpc>
                <a:spcPct val="100000"/>
              </a:lnSpc>
            </a:pPr>
            <a:r>
              <a:rPr lang="de-DE" sz="3200" dirty="0">
                <a:latin typeface="+mn-lt"/>
              </a:rPr>
              <a:t>4.3 Varianz und Bias</a:t>
            </a:r>
          </a:p>
        </p:txBody>
      </p:sp>
    </p:spTree>
    <p:extLst>
      <p:ext uri="{BB962C8B-B14F-4D97-AF65-F5344CB8AC3E}">
        <p14:creationId xmlns:p14="http://schemas.microsoft.com/office/powerpoint/2010/main" val="3328524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0C11A-4958-4DF6-B86E-756D7221423B}"/>
              </a:ext>
            </a:extLst>
          </p:cNvPr>
          <p:cNvSpPr>
            <a:spLocks noGrp="1"/>
          </p:cNvSpPr>
          <p:nvPr>
            <p:ph type="title"/>
          </p:nvPr>
        </p:nvSpPr>
        <p:spPr>
          <a:xfrm>
            <a:off x="904875" y="368301"/>
            <a:ext cx="8099428" cy="800714"/>
          </a:xfrm>
        </p:spPr>
        <p:txBody>
          <a:bodyPr/>
          <a:lstStyle/>
          <a:p>
            <a:pPr>
              <a:lnSpc>
                <a:spcPct val="100000"/>
              </a:lnSpc>
            </a:pPr>
            <a:r>
              <a:rPr lang="de-DE" sz="3200" dirty="0"/>
              <a:t>Modelleigenschaften</a:t>
            </a:r>
            <a:endParaRPr lang="de-DE" dirty="0"/>
          </a:p>
        </p:txBody>
      </p:sp>
      <p:sp>
        <p:nvSpPr>
          <p:cNvPr id="3" name="Inhaltsplatzhalter 2">
            <a:extLst>
              <a:ext uri="{FF2B5EF4-FFF2-40B4-BE49-F238E27FC236}">
                <a16:creationId xmlns:a16="http://schemas.microsoft.com/office/drawing/2014/main" id="{1B2994ED-A0FE-4A10-9521-9EAA027A0DE7}"/>
              </a:ext>
            </a:extLst>
          </p:cNvPr>
          <p:cNvSpPr>
            <a:spLocks noGrp="1"/>
          </p:cNvSpPr>
          <p:nvPr>
            <p:ph sz="quarter" idx="12"/>
          </p:nvPr>
        </p:nvSpPr>
        <p:spPr>
          <a:xfrm>
            <a:off x="904879" y="1357313"/>
            <a:ext cx="7339010" cy="4320000"/>
          </a:xfrm>
        </p:spPr>
        <p:txBody>
          <a:bodyPr/>
          <a:lstStyle/>
          <a:p>
            <a:pPr>
              <a:lnSpc>
                <a:spcPct val="100000"/>
              </a:lnSpc>
            </a:pPr>
            <a:r>
              <a:rPr lang="de-DE" dirty="0"/>
              <a:t>Neben den Gütemaßen gibt es noch eine weitere Modelleigenschaften, die es zu beachten gilt, und zwar </a:t>
            </a:r>
            <a:r>
              <a:rPr lang="de-DE" b="1" dirty="0"/>
              <a:t>Varianz</a:t>
            </a:r>
            <a:r>
              <a:rPr lang="de-DE" dirty="0"/>
              <a:t> und </a:t>
            </a:r>
            <a:r>
              <a:rPr lang="de-DE" b="1" dirty="0"/>
              <a:t>Bias</a:t>
            </a:r>
            <a:r>
              <a:rPr lang="de-DE" dirty="0"/>
              <a:t>. </a:t>
            </a:r>
          </a:p>
          <a:p>
            <a:pPr>
              <a:lnSpc>
                <a:spcPct val="100000"/>
              </a:lnSpc>
            </a:pPr>
            <a:endParaRPr lang="de-DE" b="1" dirty="0"/>
          </a:p>
          <a:p>
            <a:pPr>
              <a:lnSpc>
                <a:spcPct val="100000"/>
              </a:lnSpc>
            </a:pPr>
            <a:r>
              <a:rPr lang="de-DE" b="1" dirty="0"/>
              <a:t>Hohe Varianz:</a:t>
            </a:r>
          </a:p>
          <a:p>
            <a:pPr>
              <a:lnSpc>
                <a:spcPct val="100000"/>
              </a:lnSpc>
            </a:pPr>
            <a:r>
              <a:rPr lang="de-DE" dirty="0"/>
              <a:t>Das Modell verändert sich stark, wenn eine andere Trainingsmenge (mit gleicher Verteilung) zum Trainieren genutzt wird. </a:t>
            </a:r>
          </a:p>
          <a:p>
            <a:pPr>
              <a:lnSpc>
                <a:spcPct val="100000"/>
              </a:lnSpc>
            </a:pPr>
            <a:endParaRPr lang="de-DE" b="1" dirty="0"/>
          </a:p>
          <a:p>
            <a:pPr>
              <a:lnSpc>
                <a:spcPct val="100000"/>
              </a:lnSpc>
            </a:pPr>
            <a:r>
              <a:rPr lang="de-DE" b="1" dirty="0"/>
              <a:t>Hohe Bias:</a:t>
            </a:r>
          </a:p>
          <a:p>
            <a:pPr>
              <a:lnSpc>
                <a:spcPct val="100000"/>
              </a:lnSpc>
            </a:pPr>
            <a:r>
              <a:rPr lang="de-DE" dirty="0"/>
              <a:t>Das Modell weicht im Mittel über alle möglichen Trainingsmengen (mit gleicher Verteilung) vom erwarteten Verhalten ab.</a:t>
            </a:r>
            <a:endParaRPr lang="de-DE" b="1" dirty="0"/>
          </a:p>
          <a:p>
            <a:endParaRPr lang="de-DE" dirty="0"/>
          </a:p>
        </p:txBody>
      </p:sp>
      <p:sp>
        <p:nvSpPr>
          <p:cNvPr id="6" name="Foliennummernplatzhalter 5">
            <a:extLst>
              <a:ext uri="{FF2B5EF4-FFF2-40B4-BE49-F238E27FC236}">
                <a16:creationId xmlns:a16="http://schemas.microsoft.com/office/drawing/2014/main" id="{9BE159B6-0FB4-48B0-A591-3D52A81C36CC}"/>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D9449A4D-8679-4B5C-9272-EB19AD061617}"/>
              </a:ext>
            </a:extLst>
          </p:cNvPr>
          <p:cNvCxnSpPr/>
          <p:nvPr/>
        </p:nvCxnSpPr>
        <p:spPr>
          <a:xfrm>
            <a:off x="851251" y="1268993"/>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9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416D4-6412-4087-810B-8FBCBE52DC37}"/>
              </a:ext>
            </a:extLst>
          </p:cNvPr>
          <p:cNvSpPr>
            <a:spLocks noGrp="1"/>
          </p:cNvSpPr>
          <p:nvPr>
            <p:ph type="title"/>
          </p:nvPr>
        </p:nvSpPr>
        <p:spPr>
          <a:xfrm>
            <a:off x="904875" y="372308"/>
            <a:ext cx="8099428" cy="860875"/>
          </a:xfrm>
        </p:spPr>
        <p:txBody>
          <a:bodyPr/>
          <a:lstStyle/>
          <a:p>
            <a:pPr>
              <a:lnSpc>
                <a:spcPct val="100000"/>
              </a:lnSpc>
            </a:pPr>
            <a:r>
              <a:rPr lang="de-DE" sz="3200" dirty="0"/>
              <a:t>Modell</a:t>
            </a:r>
            <a:r>
              <a:rPr lang="de-DE" dirty="0"/>
              <a:t> mit hoher Varianz</a:t>
            </a:r>
          </a:p>
        </p:txBody>
      </p:sp>
      <p:pic>
        <p:nvPicPr>
          <p:cNvPr id="7" name="Inhaltsplatzhalter 6">
            <a:extLst>
              <a:ext uri="{FF2B5EF4-FFF2-40B4-BE49-F238E27FC236}">
                <a16:creationId xmlns:a16="http://schemas.microsoft.com/office/drawing/2014/main" id="{1E57661A-8788-48E1-BD81-1B13D60BE987}"/>
              </a:ext>
            </a:extLst>
          </p:cNvPr>
          <p:cNvPicPr>
            <a:picLocks noGrp="1" noChangeAspect="1"/>
          </p:cNvPicPr>
          <p:nvPr>
            <p:ph sz="quarter" idx="12"/>
          </p:nvPr>
        </p:nvPicPr>
        <p:blipFill>
          <a:blip r:embed="rId2"/>
          <a:stretch>
            <a:fillRect/>
          </a:stretch>
        </p:blipFill>
        <p:spPr>
          <a:xfrm>
            <a:off x="598189" y="1403046"/>
            <a:ext cx="4046686" cy="2131409"/>
          </a:xfrm>
          <a:prstGeom prst="rect">
            <a:avLst/>
          </a:prstGeom>
        </p:spPr>
      </p:pic>
      <p:sp>
        <p:nvSpPr>
          <p:cNvPr id="6" name="Foliennummernplatzhalter 5">
            <a:extLst>
              <a:ext uri="{FF2B5EF4-FFF2-40B4-BE49-F238E27FC236}">
                <a16:creationId xmlns:a16="http://schemas.microsoft.com/office/drawing/2014/main" id="{8581F335-49FA-4896-A6C6-EDADF6D482C5}"/>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feld 8">
            <a:extLst>
              <a:ext uri="{FF2B5EF4-FFF2-40B4-BE49-F238E27FC236}">
                <a16:creationId xmlns:a16="http://schemas.microsoft.com/office/drawing/2014/main" id="{A954AC29-B488-4DF3-A229-F3885D4EE49D}"/>
              </a:ext>
            </a:extLst>
          </p:cNvPr>
          <p:cNvSpPr txBox="1"/>
          <p:nvPr/>
        </p:nvSpPr>
        <p:spPr>
          <a:xfrm>
            <a:off x="1579056" y="3857552"/>
            <a:ext cx="2405030" cy="830997"/>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Modellparameter: </a:t>
            </a:r>
            <a:br>
              <a:rPr lang="de-DE" sz="1200" dirty="0">
                <a:latin typeface="Consolas" panose="020B0609020204030204" pitchFamily="49" charset="0"/>
                <a:cs typeface="Arial" panose="020B0604020202020204" pitchFamily="34" charset="0"/>
              </a:rPr>
            </a:br>
            <a:r>
              <a:rPr lang="de-DE" sz="1200" dirty="0">
                <a:latin typeface="Consolas" panose="020B0609020204030204" pitchFamily="49" charset="0"/>
                <a:cs typeface="Arial" panose="020B0604020202020204" pitchFamily="34" charset="0"/>
              </a:rPr>
              <a:t>k = 1, euklidische Metrik, </a:t>
            </a:r>
          </a:p>
          <a:p>
            <a:r>
              <a:rPr lang="de-DE" sz="1200" dirty="0">
                <a:cs typeface="Arial" panose="020B0604020202020204" pitchFamily="34" charset="0"/>
              </a:rPr>
              <a:t>Trennungsparameter: </a:t>
            </a:r>
          </a:p>
          <a:p>
            <a:r>
              <a:rPr lang="de-DE" sz="1200" dirty="0" err="1">
                <a:latin typeface="Consolas" panose="020B0609020204030204" pitchFamily="49" charset="0"/>
                <a:cs typeface="Arial" panose="020B0604020202020204" pitchFamily="34" charset="0"/>
              </a:rPr>
              <a:t>randomstate</a:t>
            </a:r>
            <a:r>
              <a:rPr lang="de-DE" sz="1200" dirty="0">
                <a:latin typeface="Consolas" panose="020B0609020204030204" pitchFamily="49" charset="0"/>
                <a:cs typeface="Arial" panose="020B0604020202020204" pitchFamily="34" charset="0"/>
              </a:rPr>
              <a:t>=1 </a:t>
            </a:r>
          </a:p>
        </p:txBody>
      </p:sp>
      <p:pic>
        <p:nvPicPr>
          <p:cNvPr id="10" name="Grafik 9">
            <a:extLst>
              <a:ext uri="{FF2B5EF4-FFF2-40B4-BE49-F238E27FC236}">
                <a16:creationId xmlns:a16="http://schemas.microsoft.com/office/drawing/2014/main" id="{074E9459-B4DD-44D3-89D6-6401B48B1F2D}"/>
              </a:ext>
            </a:extLst>
          </p:cNvPr>
          <p:cNvPicPr>
            <a:picLocks noChangeAspect="1"/>
          </p:cNvPicPr>
          <p:nvPr/>
        </p:nvPicPr>
        <p:blipFill>
          <a:blip r:embed="rId3"/>
          <a:stretch>
            <a:fillRect/>
          </a:stretch>
        </p:blipFill>
        <p:spPr>
          <a:xfrm>
            <a:off x="4951562" y="3627158"/>
            <a:ext cx="4008962" cy="2122783"/>
          </a:xfrm>
          <a:prstGeom prst="rect">
            <a:avLst/>
          </a:prstGeom>
        </p:spPr>
      </p:pic>
      <p:sp>
        <p:nvSpPr>
          <p:cNvPr id="11" name="Textfeld 10">
            <a:extLst>
              <a:ext uri="{FF2B5EF4-FFF2-40B4-BE49-F238E27FC236}">
                <a16:creationId xmlns:a16="http://schemas.microsoft.com/office/drawing/2014/main" id="{AF9A17E0-BF03-409B-B06D-209AB8C3D967}"/>
              </a:ext>
            </a:extLst>
          </p:cNvPr>
          <p:cNvSpPr txBox="1"/>
          <p:nvPr/>
        </p:nvSpPr>
        <p:spPr>
          <a:xfrm>
            <a:off x="5854881" y="1599173"/>
            <a:ext cx="2405030" cy="830997"/>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Modellparameter: </a:t>
            </a:r>
            <a:br>
              <a:rPr lang="de-DE" sz="1200" dirty="0">
                <a:latin typeface="Consolas" panose="020B0609020204030204" pitchFamily="49" charset="0"/>
                <a:cs typeface="Arial" panose="020B0604020202020204" pitchFamily="34" charset="0"/>
              </a:rPr>
            </a:br>
            <a:r>
              <a:rPr lang="de-DE" sz="1200" dirty="0">
                <a:latin typeface="Consolas" panose="020B0609020204030204" pitchFamily="49" charset="0"/>
                <a:cs typeface="Arial" panose="020B0604020202020204" pitchFamily="34" charset="0"/>
              </a:rPr>
              <a:t>k = 1, euklidische Metrik, </a:t>
            </a:r>
          </a:p>
          <a:p>
            <a:r>
              <a:rPr lang="de-DE" sz="1200" dirty="0">
                <a:cs typeface="Arial" panose="020B0604020202020204" pitchFamily="34" charset="0"/>
              </a:rPr>
              <a:t>Trennungsparameter: </a:t>
            </a:r>
          </a:p>
          <a:p>
            <a:r>
              <a:rPr lang="de-DE" sz="1200" dirty="0" err="1">
                <a:latin typeface="Consolas" panose="020B0609020204030204" pitchFamily="49" charset="0"/>
                <a:cs typeface="Arial" panose="020B0604020202020204" pitchFamily="34" charset="0"/>
              </a:rPr>
              <a:t>randomstate</a:t>
            </a:r>
            <a:r>
              <a:rPr lang="de-DE" sz="1200" dirty="0">
                <a:latin typeface="Consolas" panose="020B0609020204030204" pitchFamily="49" charset="0"/>
                <a:cs typeface="Arial" panose="020B0604020202020204" pitchFamily="34" charset="0"/>
              </a:rPr>
              <a:t>=42 </a:t>
            </a:r>
          </a:p>
        </p:txBody>
      </p:sp>
      <p:sp>
        <p:nvSpPr>
          <p:cNvPr id="13" name="Textfeld 12">
            <a:extLst>
              <a:ext uri="{FF2B5EF4-FFF2-40B4-BE49-F238E27FC236}">
                <a16:creationId xmlns:a16="http://schemas.microsoft.com/office/drawing/2014/main" id="{853A4D83-94D6-4BDB-867D-ADA167104094}"/>
              </a:ext>
            </a:extLst>
          </p:cNvPr>
          <p:cNvSpPr txBox="1"/>
          <p:nvPr/>
        </p:nvSpPr>
        <p:spPr>
          <a:xfrm>
            <a:off x="777090" y="5177955"/>
            <a:ext cx="4008962" cy="27699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DE" sz="1200" dirty="0">
                <a:cs typeface="Arial" panose="020B0604020202020204" pitchFamily="34" charset="0"/>
              </a:rPr>
              <a:t>Starke Veränderung durch eine andere Trainingsmenge.</a:t>
            </a:r>
            <a:endParaRPr lang="de-DE" sz="1200" dirty="0">
              <a:latin typeface="Consolas" panose="020B0609020204030204" pitchFamily="49" charset="0"/>
              <a:cs typeface="Arial" panose="020B0604020202020204" pitchFamily="34" charset="0"/>
            </a:endParaRPr>
          </a:p>
        </p:txBody>
      </p:sp>
      <p:cxnSp>
        <p:nvCxnSpPr>
          <p:cNvPr id="12" name="Gerader Verbinder 11">
            <a:extLst>
              <a:ext uri="{FF2B5EF4-FFF2-40B4-BE49-F238E27FC236}">
                <a16:creationId xmlns:a16="http://schemas.microsoft.com/office/drawing/2014/main" id="{28B8A939-F9E9-4CBC-AE98-BF9F69EE44D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89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3C530-FD44-40AF-9667-D9E94F3C08AE}"/>
              </a:ext>
            </a:extLst>
          </p:cNvPr>
          <p:cNvSpPr>
            <a:spLocks noGrp="1"/>
          </p:cNvSpPr>
          <p:nvPr>
            <p:ph type="title"/>
          </p:nvPr>
        </p:nvSpPr>
        <p:spPr/>
        <p:txBody>
          <a:bodyPr/>
          <a:lstStyle/>
          <a:p>
            <a:r>
              <a:rPr lang="de-DE" dirty="0"/>
              <a:t>Modell mit </a:t>
            </a:r>
            <a:r>
              <a:rPr lang="de-DE" sz="3200" dirty="0"/>
              <a:t>hohem</a:t>
            </a:r>
            <a:r>
              <a:rPr lang="de-DE" dirty="0"/>
              <a:t> Bias</a:t>
            </a:r>
          </a:p>
        </p:txBody>
      </p:sp>
      <p:sp>
        <p:nvSpPr>
          <p:cNvPr id="3" name="Inhaltsplatzhalter 2">
            <a:extLst>
              <a:ext uri="{FF2B5EF4-FFF2-40B4-BE49-F238E27FC236}">
                <a16:creationId xmlns:a16="http://schemas.microsoft.com/office/drawing/2014/main" id="{2A97C5FA-AF99-49C8-BBBC-2CF63AB1DF6F}"/>
              </a:ext>
            </a:extLst>
          </p:cNvPr>
          <p:cNvSpPr>
            <a:spLocks noGrp="1"/>
          </p:cNvSpPr>
          <p:nvPr>
            <p:ph sz="quarter" idx="12"/>
          </p:nvPr>
        </p:nvSpPr>
        <p:spPr/>
        <p:txBody>
          <a:bodyPr/>
          <a:lstStyle/>
          <a:p>
            <a:r>
              <a:rPr lang="de-DE" dirty="0"/>
              <a:t> </a:t>
            </a:r>
          </a:p>
        </p:txBody>
      </p:sp>
      <p:sp>
        <p:nvSpPr>
          <p:cNvPr id="6" name="Foliennummernplatzhalter 5">
            <a:extLst>
              <a:ext uri="{FF2B5EF4-FFF2-40B4-BE49-F238E27FC236}">
                <a16:creationId xmlns:a16="http://schemas.microsoft.com/office/drawing/2014/main" id="{4F430EF5-D7C6-43AE-AE4B-F38A934C3393}"/>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Grafik 7">
            <a:extLst>
              <a:ext uri="{FF2B5EF4-FFF2-40B4-BE49-F238E27FC236}">
                <a16:creationId xmlns:a16="http://schemas.microsoft.com/office/drawing/2014/main" id="{5645E464-509C-4DA0-9C15-32F5D66D3D7F}"/>
              </a:ext>
            </a:extLst>
          </p:cNvPr>
          <p:cNvPicPr>
            <a:picLocks noChangeAspect="1"/>
          </p:cNvPicPr>
          <p:nvPr/>
        </p:nvPicPr>
        <p:blipFill>
          <a:blip r:embed="rId2"/>
          <a:stretch>
            <a:fillRect/>
          </a:stretch>
        </p:blipFill>
        <p:spPr>
          <a:xfrm>
            <a:off x="4572000" y="1400718"/>
            <a:ext cx="4535025" cy="2287875"/>
          </a:xfrm>
          <a:prstGeom prst="rect">
            <a:avLst/>
          </a:prstGeom>
        </p:spPr>
      </p:pic>
      <p:sp>
        <p:nvSpPr>
          <p:cNvPr id="10" name="Textfeld 9">
            <a:extLst>
              <a:ext uri="{FF2B5EF4-FFF2-40B4-BE49-F238E27FC236}">
                <a16:creationId xmlns:a16="http://schemas.microsoft.com/office/drawing/2014/main" id="{C22CAD70-3E5E-4E58-AE7E-3154FA36CA96}"/>
              </a:ext>
            </a:extLst>
          </p:cNvPr>
          <p:cNvSpPr txBox="1"/>
          <p:nvPr/>
        </p:nvSpPr>
        <p:spPr>
          <a:xfrm>
            <a:off x="5364701" y="4168499"/>
            <a:ext cx="3137694" cy="46166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de-DE" sz="1200" dirty="0"/>
              <a:t>Hinweis: Ein solches Modell ist nicht mit dem </a:t>
            </a:r>
            <a:r>
              <a:rPr lang="de-DE" sz="1200" dirty="0" err="1"/>
              <a:t>kNN</a:t>
            </a:r>
            <a:r>
              <a:rPr lang="de-DE" sz="1200" dirty="0"/>
              <a:t> erzeugbar. </a:t>
            </a:r>
            <a:endParaRPr lang="de-DE" sz="1200" b="1" dirty="0"/>
          </a:p>
        </p:txBody>
      </p:sp>
      <p:pic>
        <p:nvPicPr>
          <p:cNvPr id="12" name="Grafik 11">
            <a:extLst>
              <a:ext uri="{FF2B5EF4-FFF2-40B4-BE49-F238E27FC236}">
                <a16:creationId xmlns:a16="http://schemas.microsoft.com/office/drawing/2014/main" id="{C21AB6C8-050D-4F50-A03C-160FC44CF0B9}"/>
              </a:ext>
            </a:extLst>
          </p:cNvPr>
          <p:cNvPicPr>
            <a:picLocks noChangeAspect="1"/>
          </p:cNvPicPr>
          <p:nvPr/>
        </p:nvPicPr>
        <p:blipFill>
          <a:blip r:embed="rId3"/>
          <a:stretch>
            <a:fillRect/>
          </a:stretch>
        </p:blipFill>
        <p:spPr>
          <a:xfrm>
            <a:off x="396815" y="3429001"/>
            <a:ext cx="4465580" cy="2419132"/>
          </a:xfrm>
          <a:prstGeom prst="rect">
            <a:avLst/>
          </a:prstGeom>
        </p:spPr>
      </p:pic>
      <p:sp>
        <p:nvSpPr>
          <p:cNvPr id="11" name="Textfeld 10">
            <a:extLst>
              <a:ext uri="{FF2B5EF4-FFF2-40B4-BE49-F238E27FC236}">
                <a16:creationId xmlns:a16="http://schemas.microsoft.com/office/drawing/2014/main" id="{50CB32B1-4BD2-4AAB-92B0-166323AFE677}"/>
              </a:ext>
            </a:extLst>
          </p:cNvPr>
          <p:cNvSpPr txBox="1"/>
          <p:nvPr/>
        </p:nvSpPr>
        <p:spPr>
          <a:xfrm>
            <a:off x="1060758" y="1730927"/>
            <a:ext cx="3137694" cy="120032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de-DE" sz="1200" dirty="0"/>
              <a:t>Das Modell weicht im Mittel über alle möglichen Trainingsmengen (mit gleicher Verteilung) vom erwarteten Verhalten ab.</a:t>
            </a:r>
          </a:p>
          <a:p>
            <a:pPr>
              <a:lnSpc>
                <a:spcPct val="100000"/>
              </a:lnSpc>
            </a:pPr>
            <a:endParaRPr lang="de-DE" sz="1200" b="1" dirty="0"/>
          </a:p>
          <a:p>
            <a:pPr>
              <a:lnSpc>
                <a:spcPct val="100000"/>
              </a:lnSpc>
            </a:pPr>
            <a:r>
              <a:rPr lang="de-DE" sz="1200" b="1" dirty="0"/>
              <a:t>Erwartetes Verhalten: </a:t>
            </a:r>
            <a:br>
              <a:rPr lang="de-DE" sz="1200" b="1" dirty="0"/>
            </a:br>
            <a:r>
              <a:rPr lang="de-DE" sz="1200" dirty="0"/>
              <a:t>Rot auf rot und blau auf blau! </a:t>
            </a:r>
          </a:p>
        </p:txBody>
      </p:sp>
      <p:cxnSp>
        <p:nvCxnSpPr>
          <p:cNvPr id="13" name="Gerader Verbinder 12">
            <a:extLst>
              <a:ext uri="{FF2B5EF4-FFF2-40B4-BE49-F238E27FC236}">
                <a16:creationId xmlns:a16="http://schemas.microsoft.com/office/drawing/2014/main" id="{9D98672D-A8CC-481C-99C9-97297C0A6BB7}"/>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07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469164"/>
            <a:ext cx="7339013"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4.1</a:t>
            </a:r>
            <a:r>
              <a:rPr lang="de-DE" dirty="0"/>
              <a:t> Rückblick auf die letzte Sitzung</a:t>
            </a:r>
          </a:p>
          <a:p>
            <a:pPr marL="0" indent="0">
              <a:lnSpc>
                <a:spcPct val="100000"/>
              </a:lnSpc>
            </a:pPr>
            <a:endParaRPr lang="de-DE" dirty="0"/>
          </a:p>
          <a:p>
            <a:pPr marL="0" indent="0">
              <a:lnSpc>
                <a:spcPct val="100000"/>
              </a:lnSpc>
            </a:pPr>
            <a:r>
              <a:rPr lang="de-DE" dirty="0">
                <a:solidFill>
                  <a:srgbClr val="901B6E"/>
                </a:solidFill>
              </a:rPr>
              <a:t>4.2</a:t>
            </a:r>
            <a:r>
              <a:rPr lang="de-DE" dirty="0"/>
              <a:t> Gütemaße</a:t>
            </a:r>
          </a:p>
          <a:p>
            <a:pPr marL="0" indent="0">
              <a:lnSpc>
                <a:spcPct val="100000"/>
              </a:lnSpc>
            </a:pPr>
            <a:endParaRPr lang="de-DE" dirty="0">
              <a:solidFill>
                <a:srgbClr val="901B6E"/>
              </a:solidFill>
            </a:endParaRPr>
          </a:p>
          <a:p>
            <a:pPr marL="0" indent="0">
              <a:lnSpc>
                <a:spcPct val="100000"/>
              </a:lnSpc>
            </a:pPr>
            <a:r>
              <a:rPr lang="de-DE" dirty="0">
                <a:solidFill>
                  <a:srgbClr val="901B6E"/>
                </a:solidFill>
              </a:rPr>
              <a:t>4.3</a:t>
            </a:r>
            <a:r>
              <a:rPr lang="de-DE" dirty="0"/>
              <a:t> Varianz und Bias</a:t>
            </a:r>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accent6"/>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 Modellvalidierung</a:t>
            </a: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1919218"/>
            <a:ext cx="1869873" cy="2804810"/>
          </a:xfrm>
          <a:prstGeom prst="rect">
            <a:avLst/>
          </a:prstGeom>
        </p:spPr>
      </p:pic>
    </p:spTree>
    <p:extLst>
      <p:ext uri="{BB962C8B-B14F-4D97-AF65-F5344CB8AC3E}">
        <p14:creationId xmlns:p14="http://schemas.microsoft.com/office/powerpoint/2010/main" val="4250663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Bias-Varianz-Dilemma</a:t>
            </a:r>
          </a:p>
        </p:txBody>
      </p: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34791"/>
                <a:ext cx="7334250" cy="4224133"/>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Das Ziel sollte stets sein, ein Modell mit geringer Varianz und geringem Bias zu konstruieren.</a:t>
                </a:r>
              </a:p>
              <a:p>
                <a:pPr marL="0" indent="0">
                  <a:lnSpc>
                    <a:spcPct val="100000"/>
                  </a:lnSpc>
                </a:pPr>
                <a:endParaRPr lang="de-DE" dirty="0">
                  <a:latin typeface="+mj-lt"/>
                </a:endParaRPr>
              </a:p>
              <a:p>
                <a:pPr marL="0" indent="0">
                  <a:lnSpc>
                    <a:spcPct val="100000"/>
                  </a:lnSpc>
                </a:pPr>
                <a:r>
                  <a:rPr lang="de-DE" dirty="0"/>
                  <a:t>Leider stellt sich heraus, dass Bias und Varianz nicht unabhängig sind, sondern in den meisten Fällen ein Dilemma: Je niedriger die Varianz eines Modells, desto höher der Bias und umgekehrt.</a:t>
                </a:r>
              </a:p>
              <a:p>
                <a:pPr marL="0" indent="0">
                  <a:lnSpc>
                    <a:spcPct val="100000"/>
                  </a:lnSpc>
                </a:pPr>
                <a14:m>
                  <m:oMath xmlns:m="http://schemas.openxmlformats.org/officeDocument/2006/math">
                    <m:r>
                      <a:rPr lang="de-DE" i="1">
                        <a:latin typeface="Cambria Math" panose="02040503050406030204" pitchFamily="18" charset="0"/>
                        <a:ea typeface="Cambria Math" panose="02040503050406030204" pitchFamily="18" charset="0"/>
                      </a:rPr>
                      <m:t>→</m:t>
                    </m:r>
                  </m:oMath>
                </a14:m>
                <a:r>
                  <a:rPr lang="de-DE" dirty="0"/>
                  <a:t> Im Fall des </a:t>
                </a:r>
                <a:r>
                  <a:rPr lang="de-DE" dirty="0" err="1"/>
                  <a:t>kNN</a:t>
                </a:r>
                <a:r>
                  <a:rPr lang="de-DE" dirty="0"/>
                  <a:t> kommt dies nur vor, wenn k so hoch </a:t>
                </a:r>
              </a:p>
              <a:p>
                <a:pPr marL="0" indent="0">
                  <a:lnSpc>
                    <a:spcPct val="100000"/>
                  </a:lnSpc>
                </a:pPr>
                <a:r>
                  <a:rPr lang="de-DE" dirty="0"/>
                  <a:t>	gewählt wird, dass die Fläche nur noch eine Farbe hat. </a:t>
                </a:r>
              </a:p>
              <a:p>
                <a:pPr marL="0" indent="0">
                  <a:lnSpc>
                    <a:spcPct val="100000"/>
                  </a:lnSpc>
                </a:pPr>
                <a:endParaRPr lang="de-DE" dirty="0">
                  <a:latin typeface="+mj-lt"/>
                </a:endParaRPr>
              </a:p>
              <a:p>
                <a:pPr marL="0" indent="0">
                  <a:lnSpc>
                    <a:spcPct val="100000"/>
                  </a:lnSpc>
                </a:pPr>
                <a:endParaRPr lang="de-DE" b="1" dirty="0">
                  <a:latin typeface="+mj-lt"/>
                </a:endParaRPr>
              </a:p>
              <a:p>
                <a:endParaRPr lang="de-DE" dirty="0"/>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434791"/>
                <a:ext cx="7334250" cy="4224133"/>
              </a:xfrm>
              <a:prstGeom prst="rect">
                <a:avLst/>
              </a:prstGeom>
              <a:blipFill>
                <a:blip r:embed="rId3"/>
                <a:stretch>
                  <a:fillRect l="-831" t="-577"/>
                </a:stretch>
              </a:blipFill>
            </p:spPr>
            <p:txBody>
              <a:bodyPr/>
              <a:lstStyle/>
              <a:p>
                <a:r>
                  <a:rPr lang="de-DE">
                    <a:noFill/>
                  </a:rPr>
                  <a:t> </a:t>
                </a:r>
              </a:p>
            </p:txBody>
          </p:sp>
        </mc:Fallback>
      </mc:AlternateContent>
    </p:spTree>
    <p:extLst>
      <p:ext uri="{BB962C8B-B14F-4D97-AF65-F5344CB8AC3E}">
        <p14:creationId xmlns:p14="http://schemas.microsoft.com/office/powerpoint/2010/main" val="3628481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Titel 2">
            <a:extLst>
              <a:ext uri="{FF2B5EF4-FFF2-40B4-BE49-F238E27FC236}">
                <a16:creationId xmlns:a16="http://schemas.microsoft.com/office/drawing/2014/main" id="{14DAC2F9-9B75-43A9-AAA2-5E280DF2767F}"/>
              </a:ext>
            </a:extLst>
          </p:cNvPr>
          <p:cNvSpPr>
            <a:spLocks noGrp="1"/>
          </p:cNvSpPr>
          <p:nvPr>
            <p:ph type="title" idx="4294967295"/>
          </p:nvPr>
        </p:nvSpPr>
        <p:spPr>
          <a:xfrm>
            <a:off x="904875" y="368228"/>
            <a:ext cx="7886700" cy="1325563"/>
          </a:xfrm>
        </p:spPr>
        <p:txBody>
          <a:bodyPr>
            <a:normAutofit/>
          </a:bodyPr>
          <a:lstStyle/>
          <a:p>
            <a:pPr>
              <a:lnSpc>
                <a:spcPts val="3500"/>
              </a:lnSpc>
            </a:pPr>
            <a:r>
              <a:rPr lang="de-DE" sz="3200" dirty="0" err="1">
                <a:latin typeface="+mn-lt"/>
              </a:rPr>
              <a:t>Overfitting</a:t>
            </a:r>
            <a:r>
              <a:rPr lang="de-DE" sz="3200" dirty="0">
                <a:latin typeface="+mn-lt"/>
              </a:rPr>
              <a:t> und </a:t>
            </a:r>
            <a:r>
              <a:rPr lang="de-DE" sz="3200" dirty="0" err="1">
                <a:latin typeface="+mn-lt"/>
              </a:rPr>
              <a:t>Underfitting</a:t>
            </a:r>
            <a:endParaRPr lang="de-DE" sz="3200" dirty="0">
              <a:latin typeface="+mn-lt"/>
            </a:endParaRPr>
          </a:p>
        </p:txBody>
      </p: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434791"/>
            <a:ext cx="7343776" cy="4224133"/>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err="1"/>
              <a:t>Overfitting</a:t>
            </a:r>
            <a:r>
              <a:rPr lang="de-DE" b="1" dirty="0"/>
              <a:t> (Überanpassung) </a:t>
            </a:r>
            <a:r>
              <a:rPr lang="de-DE" dirty="0"/>
              <a:t>und </a:t>
            </a:r>
            <a:r>
              <a:rPr lang="de-DE" b="1" dirty="0" err="1">
                <a:latin typeface="+mj-lt"/>
              </a:rPr>
              <a:t>Underfitting</a:t>
            </a:r>
            <a:r>
              <a:rPr lang="de-DE" b="1" dirty="0">
                <a:latin typeface="+mj-lt"/>
              </a:rPr>
              <a:t> (Unteranpassung)</a:t>
            </a:r>
            <a:r>
              <a:rPr lang="de-DE" dirty="0">
                <a:latin typeface="+mj-lt"/>
              </a:rPr>
              <a:t> und bedeutet, dass ein Modell zu viel (</a:t>
            </a:r>
            <a:r>
              <a:rPr lang="de-DE" b="1" dirty="0" err="1">
                <a:latin typeface="+mj-lt"/>
              </a:rPr>
              <a:t>overfittet</a:t>
            </a:r>
            <a:r>
              <a:rPr lang="de-DE" dirty="0">
                <a:latin typeface="+mj-lt"/>
              </a:rPr>
              <a:t>) oder zu wenig (</a:t>
            </a:r>
            <a:r>
              <a:rPr lang="de-DE" b="1" dirty="0" err="1">
                <a:latin typeface="+mj-lt"/>
              </a:rPr>
              <a:t>underfittet</a:t>
            </a:r>
            <a:r>
              <a:rPr lang="de-DE" dirty="0">
                <a:latin typeface="+mj-lt"/>
              </a:rPr>
              <a:t>) auf die Daten angepasst ist. </a:t>
            </a:r>
          </a:p>
          <a:p>
            <a:pPr marL="0" indent="0">
              <a:lnSpc>
                <a:spcPct val="100000"/>
              </a:lnSpc>
            </a:pPr>
            <a:endParaRPr lang="de-DE" dirty="0">
              <a:latin typeface="+mj-lt"/>
            </a:endParaRPr>
          </a:p>
          <a:p>
            <a:pPr marL="0" indent="0">
              <a:lnSpc>
                <a:spcPct val="100000"/>
              </a:lnSpc>
            </a:pPr>
            <a:r>
              <a:rPr lang="de-DE" b="1" dirty="0" err="1">
                <a:latin typeface="+mj-lt"/>
              </a:rPr>
              <a:t>Overfitting</a:t>
            </a:r>
            <a:r>
              <a:rPr lang="de-DE" b="1" dirty="0">
                <a:latin typeface="+mj-lt"/>
              </a:rPr>
              <a:t> führt zu Varianz</a:t>
            </a:r>
            <a:r>
              <a:rPr lang="de-DE" dirty="0">
                <a:latin typeface="+mj-lt"/>
              </a:rPr>
              <a:t>, denn je mehr trainiert wird, desto spezifischer wird das Modell auf die Trainingsdaten angepasst und eine andere Trainingsmenge führt so zu einem anderen Ergebnis.</a:t>
            </a:r>
          </a:p>
          <a:p>
            <a:pPr marL="0" indent="0">
              <a:lnSpc>
                <a:spcPct val="100000"/>
              </a:lnSpc>
            </a:pPr>
            <a:endParaRPr lang="de-DE" dirty="0">
              <a:latin typeface="+mj-lt"/>
            </a:endParaRPr>
          </a:p>
          <a:p>
            <a:pPr marL="0" indent="0">
              <a:lnSpc>
                <a:spcPct val="100000"/>
              </a:lnSpc>
            </a:pPr>
            <a:r>
              <a:rPr lang="de-DE" b="1" dirty="0" err="1">
                <a:latin typeface="+mj-lt"/>
              </a:rPr>
              <a:t>Underfitting</a:t>
            </a:r>
            <a:r>
              <a:rPr lang="de-DE" b="1" dirty="0">
                <a:latin typeface="+mj-lt"/>
              </a:rPr>
              <a:t> führt zu Bias</a:t>
            </a:r>
            <a:r>
              <a:rPr lang="de-DE" dirty="0">
                <a:latin typeface="+mj-lt"/>
              </a:rPr>
              <a:t>, denn wenn das Modell noch nicht gut trainiert ist, führt es für jede Trainingsmenge </a:t>
            </a:r>
            <a:r>
              <a:rPr lang="de-DE" u="sng" dirty="0">
                <a:latin typeface="+mj-lt"/>
              </a:rPr>
              <a:t>nicht</a:t>
            </a:r>
            <a:r>
              <a:rPr lang="de-DE" dirty="0">
                <a:latin typeface="+mj-lt"/>
              </a:rPr>
              <a:t> zu einem guten Ergebnis.  </a:t>
            </a:r>
          </a:p>
          <a:p>
            <a:pPr marL="0" indent="0">
              <a:lnSpc>
                <a:spcPct val="100000"/>
              </a:lnSpc>
            </a:pPr>
            <a:endParaRPr lang="de-DE" b="1" dirty="0">
              <a:latin typeface="+mj-lt"/>
            </a:endParaRPr>
          </a:p>
          <a:p>
            <a:endParaRPr lang="de-DE" dirty="0"/>
          </a:p>
        </p:txBody>
      </p:sp>
    </p:spTree>
    <p:extLst>
      <p:ext uri="{BB962C8B-B14F-4D97-AF65-F5344CB8AC3E}">
        <p14:creationId xmlns:p14="http://schemas.microsoft.com/office/powerpoint/2010/main" val="307293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469164"/>
            <a:ext cx="7833076"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5.1</a:t>
            </a:r>
            <a:r>
              <a:rPr lang="de-DE" dirty="0"/>
              <a:t> Antwort auf das Stahlbeispiel</a:t>
            </a:r>
          </a:p>
          <a:p>
            <a:pPr marL="0" indent="0">
              <a:lnSpc>
                <a:spcPct val="100000"/>
              </a:lnSpc>
            </a:pPr>
            <a:endParaRPr lang="de-DE" dirty="0"/>
          </a:p>
          <a:p>
            <a:pPr marL="0" indent="0">
              <a:lnSpc>
                <a:spcPct val="100000"/>
              </a:lnSpc>
            </a:pPr>
            <a:r>
              <a:rPr lang="de-DE" dirty="0">
                <a:solidFill>
                  <a:srgbClr val="901B6E"/>
                </a:solidFill>
              </a:rPr>
              <a:t>5.2</a:t>
            </a:r>
            <a:r>
              <a:rPr lang="de-DE" dirty="0"/>
              <a:t> Ausblick</a:t>
            </a:r>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572129" y="4826344"/>
            <a:ext cx="1970411" cy="246221"/>
          </a:xfrm>
          <a:prstGeom prst="rect">
            <a:avLst/>
          </a:prstGeom>
          <a:noFill/>
        </p:spPr>
        <p:txBody>
          <a:bodyPr wrap="none" rtlCol="0">
            <a:spAutoFit/>
          </a:bodyPr>
          <a:lstStyle/>
          <a:p>
            <a:pPr algn="ctr"/>
            <a:r>
              <a:rPr lang="de-DE" sz="1000" b="0" i="0" u="none" strike="noStrike" baseline="0" dirty="0">
                <a:solidFill>
                  <a:schemeClr val="accent6"/>
                </a:solidFill>
                <a:latin typeface="+mj-lt"/>
              </a:rPr>
              <a:t>Foto von Martinelle auf Pixabay</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 Projektabschluss</a:t>
            </a:r>
          </a:p>
        </p:txBody>
      </p:sp>
      <p:pic>
        <p:nvPicPr>
          <p:cNvPr id="3" name="Grafik 2">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22399" y="1920313"/>
            <a:ext cx="1869873" cy="2802620"/>
          </a:xfrm>
          <a:prstGeom prst="rect">
            <a:avLst/>
          </a:prstGeom>
        </p:spPr>
      </p:pic>
    </p:spTree>
    <p:extLst>
      <p:ext uri="{BB962C8B-B14F-4D97-AF65-F5344CB8AC3E}">
        <p14:creationId xmlns:p14="http://schemas.microsoft.com/office/powerpoint/2010/main" val="3502824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26123"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2035" y="1556138"/>
            <a:ext cx="7007090"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wenden Güteanalysen an und interpretieren die Ergebnisse in Bezug auf das Modell und auf die übergeordnete Fragestellung.</a:t>
            </a:r>
          </a:p>
          <a:p>
            <a:pPr marL="0" indent="0">
              <a:lnSpc>
                <a:spcPct val="100000"/>
              </a:lnSpc>
            </a:pPr>
            <a:endParaRPr lang="de-DE" dirty="0">
              <a:latin typeface="+mj-lt"/>
            </a:endParaRPr>
          </a:p>
          <a:p>
            <a:pPr marL="0" indent="0">
              <a:lnSpc>
                <a:spcPct val="100000"/>
              </a:lnSpc>
            </a:pPr>
            <a:r>
              <a:rPr lang="de-DE" dirty="0">
                <a:latin typeface="+mj-lt"/>
              </a:rPr>
              <a:t>Sie optimieren Parameter der Verfahren in Hinblick auf die Gütemaße und die übergeordnete Fragestellung.</a:t>
            </a:r>
          </a:p>
          <a:p>
            <a:pPr marL="0" indent="0">
              <a:lnSpc>
                <a:spcPct val="100000"/>
              </a:lnSpc>
            </a:pPr>
            <a:endParaRPr lang="de-DE" dirty="0">
              <a:latin typeface="+mj-lt"/>
            </a:endParaRPr>
          </a:p>
          <a:p>
            <a:pPr marL="0" indent="0">
              <a:lnSpc>
                <a:spcPct val="100000"/>
              </a:lnSpc>
            </a:pPr>
            <a:r>
              <a:rPr lang="de-DE" dirty="0">
                <a:latin typeface="+mj-lt"/>
              </a:rPr>
              <a:t>Sie nutzen ein in Python gefittetes Modell zur Klassifizierung eines neuen Datensatzes.</a:t>
            </a:r>
          </a:p>
          <a:p>
            <a:pPr marL="0" indent="0">
              <a:lnSpc>
                <a:spcPct val="100000"/>
              </a:lnSpc>
            </a:pPr>
            <a:endParaRPr lang="de-DE" dirty="0"/>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26123" y="2736481"/>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26123" y="3648872"/>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spTree>
    <p:extLst>
      <p:ext uri="{BB962C8B-B14F-4D97-AF65-F5344CB8AC3E}">
        <p14:creationId xmlns:p14="http://schemas.microsoft.com/office/powerpoint/2010/main" val="2250540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5.1 Antwort auf das Stahlprojekt</a:t>
            </a:r>
          </a:p>
        </p:txBody>
      </p:sp>
    </p:spTree>
    <p:extLst>
      <p:ext uri="{BB962C8B-B14F-4D97-AF65-F5344CB8AC3E}">
        <p14:creationId xmlns:p14="http://schemas.microsoft.com/office/powerpoint/2010/main" val="2514612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2570800" y="2918298"/>
            <a:ext cx="4002399" cy="2816878"/>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Stahlprojekt: </a:t>
            </a:r>
            <a:br>
              <a:rPr lang="de-DE" sz="3200" dirty="0">
                <a:latin typeface="+mn-lt"/>
              </a:rPr>
            </a:br>
            <a:r>
              <a:rPr lang="de-DE" sz="3200" dirty="0">
                <a:latin typeface="+mn-lt"/>
              </a:rPr>
              <a:t>Modellerstellung</a:t>
            </a:r>
          </a:p>
        </p:txBody>
      </p:sp>
      <p:sp>
        <p:nvSpPr>
          <p:cNvPr id="7" name="Inhaltsplatzhalter 3">
            <a:extLst>
              <a:ext uri="{FF2B5EF4-FFF2-40B4-BE49-F238E27FC236}">
                <a16:creationId xmlns:a16="http://schemas.microsoft.com/office/drawing/2014/main" id="{DC334312-7158-4455-83EA-06910294A6DB}"/>
              </a:ext>
            </a:extLst>
          </p:cNvPr>
          <p:cNvSpPr txBox="1">
            <a:spLocks/>
          </p:cNvSpPr>
          <p:nvPr/>
        </p:nvSpPr>
        <p:spPr>
          <a:xfrm>
            <a:off x="904875" y="1555332"/>
            <a:ext cx="7334250"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400" dirty="0">
                <a:latin typeface="+mj-lt"/>
              </a:rPr>
              <a:t>Es wird nun erneut das Ausgangsbeispiel zur Stahlqualität, sowie die Möglichkeit der Bibliothek scikit-learn für Maschinelles Lernen in Python betrachtet.</a:t>
            </a:r>
          </a:p>
          <a:p>
            <a:pPr marL="0" indent="0">
              <a:lnSpc>
                <a:spcPct val="100000"/>
              </a:lnSpc>
            </a:pPr>
            <a:endParaRPr lang="de-DE" sz="2400" dirty="0">
              <a:latin typeface="+mj-lt"/>
            </a:endParaRPr>
          </a:p>
          <a:p>
            <a:pPr marL="0" indent="0">
              <a:lnSpc>
                <a:spcPct val="100000"/>
              </a:lnSpc>
            </a:pPr>
            <a:endParaRPr lang="de-DE" sz="2400" dirty="0">
              <a:latin typeface="+mj-lt"/>
            </a:endParaRPr>
          </a:p>
        </p:txBody>
      </p:sp>
    </p:spTree>
    <p:extLst>
      <p:ext uri="{BB962C8B-B14F-4D97-AF65-F5344CB8AC3E}">
        <p14:creationId xmlns:p14="http://schemas.microsoft.com/office/powerpoint/2010/main" val="3054540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6FC7951-7012-4CA9-8AFE-04B4F515AF7C}"/>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5" name="Titel 2">
            <a:extLst>
              <a:ext uri="{FF2B5EF4-FFF2-40B4-BE49-F238E27FC236}">
                <a16:creationId xmlns:a16="http://schemas.microsoft.com/office/drawing/2014/main" id="{815F17BF-31D0-40F6-A694-EF2EBDEAEECA}"/>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Wiederholung: </a:t>
            </a:r>
            <a:br>
              <a:rPr lang="de-DE" sz="3200" dirty="0">
                <a:latin typeface="+mn-lt"/>
              </a:rPr>
            </a:br>
            <a:r>
              <a:rPr lang="de-DE" sz="3200" dirty="0">
                <a:latin typeface="+mn-lt"/>
              </a:rPr>
              <a:t>Modellerstellung überwachtes Lernen</a:t>
            </a:r>
          </a:p>
        </p:txBody>
      </p:sp>
      <p:sp>
        <p:nvSpPr>
          <p:cNvPr id="57" name="Inhaltsplatzhalter 3">
            <a:extLst>
              <a:ext uri="{FF2B5EF4-FFF2-40B4-BE49-F238E27FC236}">
                <a16:creationId xmlns:a16="http://schemas.microsoft.com/office/drawing/2014/main" id="{7662F54F-EF6C-4DD3-B8B3-21C77D880692}"/>
              </a:ext>
            </a:extLst>
          </p:cNvPr>
          <p:cNvSpPr txBox="1">
            <a:spLocks/>
          </p:cNvSpPr>
          <p:nvPr/>
        </p:nvSpPr>
        <p:spPr>
          <a:xfrm>
            <a:off x="904875" y="1585600"/>
            <a:ext cx="7334250" cy="410508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nSpc>
                <a:spcPct val="100000"/>
              </a:lnSpc>
              <a:buFontTx/>
              <a:buBlip>
                <a:blip r:embed="rId2"/>
              </a:buBlip>
            </a:pPr>
            <a:r>
              <a:rPr lang="de-DE" dirty="0">
                <a:latin typeface="+mj-lt"/>
              </a:rPr>
              <a:t>Mit dem überwachten Lernverfahren wird eine Modell (</a:t>
            </a:r>
            <a:r>
              <a:rPr lang="de-DE" dirty="0"/>
              <a:t>Zuordnung von Features zum Label</a:t>
            </a:r>
            <a:r>
              <a:rPr lang="de-DE" dirty="0">
                <a:latin typeface="+mj-lt"/>
              </a:rPr>
              <a:t>) entwickelt.</a:t>
            </a:r>
          </a:p>
          <a:p>
            <a:pPr marL="0" indent="0">
              <a:lnSpc>
                <a:spcPct val="100000"/>
              </a:lnSpc>
            </a:pPr>
            <a:endParaRPr lang="de-DE" dirty="0">
              <a:latin typeface="+mj-lt"/>
            </a:endParaRPr>
          </a:p>
          <a:p>
            <a:pPr marL="0" indent="0">
              <a:lnSpc>
                <a:spcPct val="100000"/>
              </a:lnSpc>
            </a:pPr>
            <a:endParaRPr lang="de-DE" dirty="0">
              <a:latin typeface="+mj-lt"/>
            </a:endParaRPr>
          </a:p>
          <a:p>
            <a:pPr>
              <a:lnSpc>
                <a:spcPct val="100000"/>
              </a:lnSpc>
              <a:buBlip>
                <a:blip r:embed="rId2"/>
              </a:buBlip>
            </a:pPr>
            <a:r>
              <a:rPr lang="de-DE" dirty="0"/>
              <a:t>Trennung in Trainings- und Testdaten:</a:t>
            </a:r>
          </a:p>
          <a:p>
            <a:pPr lvl="1">
              <a:lnSpc>
                <a:spcPct val="100000"/>
              </a:lnSpc>
              <a:buBlip>
                <a:blip r:embed="rId2"/>
              </a:buBlip>
            </a:pPr>
            <a:r>
              <a:rPr lang="de-DE" dirty="0"/>
              <a:t> Mit Trainingsdaten wird das Modell entwickelt  </a:t>
            </a:r>
            <a:br>
              <a:rPr lang="de-DE" dirty="0"/>
            </a:br>
            <a:r>
              <a:rPr lang="de-DE" dirty="0"/>
              <a:t> („gefittet“).</a:t>
            </a:r>
          </a:p>
          <a:p>
            <a:pPr lvl="1">
              <a:lnSpc>
                <a:spcPct val="100000"/>
              </a:lnSpc>
              <a:buBlip>
                <a:blip r:embed="rId2"/>
              </a:buBlip>
            </a:pPr>
            <a:r>
              <a:rPr lang="de-DE" dirty="0"/>
              <a:t> Mit Testdaten wird die Güte des Modells überprüft</a:t>
            </a:r>
            <a:br>
              <a:rPr lang="de-DE" dirty="0"/>
            </a:br>
            <a:r>
              <a:rPr lang="de-DE" dirty="0"/>
              <a:t> (Weicht das vom Modell vorhergesagte Label vom </a:t>
            </a:r>
            <a:br>
              <a:rPr lang="de-DE" dirty="0"/>
            </a:br>
            <a:r>
              <a:rPr lang="de-DE" dirty="0"/>
              <a:t> bereits bekannten Label in den Testdaten ab?).</a:t>
            </a:r>
          </a:p>
        </p:txBody>
      </p:sp>
    </p:spTree>
    <p:extLst>
      <p:ext uri="{BB962C8B-B14F-4D97-AF65-F5344CB8AC3E}">
        <p14:creationId xmlns:p14="http://schemas.microsoft.com/office/powerpoint/2010/main" val="4082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757766" y="1962223"/>
            <a:ext cx="7996768"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FontTx/>
              <a:buBlip>
                <a:blip r:embed="rId3"/>
              </a:buBlip>
            </a:pPr>
            <a:r>
              <a:rPr lang="de-DE" dirty="0">
                <a:latin typeface="+mj-lt"/>
              </a:rPr>
              <a:t> Starten der Anaconda Distribution.</a:t>
            </a:r>
          </a:p>
          <a:p>
            <a:pPr indent="-52388">
              <a:lnSpc>
                <a:spcPct val="100000"/>
              </a:lnSpc>
              <a:buBlip>
                <a:blip r:embed="rId3"/>
              </a:buBlip>
            </a:pPr>
            <a:r>
              <a:rPr lang="de-DE" dirty="0"/>
              <a:t> Öffnen des </a:t>
            </a:r>
            <a:r>
              <a:rPr lang="de-DE" dirty="0" err="1"/>
              <a:t>Jupyter</a:t>
            </a:r>
            <a:r>
              <a:rPr lang="de-DE" dirty="0"/>
              <a:t> Notebooks</a:t>
            </a:r>
            <a:br>
              <a:rPr lang="de-DE" dirty="0"/>
            </a:br>
            <a:r>
              <a:rPr lang="de-DE" dirty="0"/>
              <a:t>   „</a:t>
            </a:r>
            <a:r>
              <a:rPr lang="de-DE" dirty="0" err="1"/>
              <a:t>Modellvalidierung.kNN</a:t>
            </a:r>
            <a:r>
              <a:rPr lang="de-DE" dirty="0"/>
              <a:t>“.</a:t>
            </a:r>
          </a:p>
        </p:txBody>
      </p:sp>
      <p:pic>
        <p:nvPicPr>
          <p:cNvPr id="10" name="Grafik 9">
            <a:extLst>
              <a:ext uri="{FF2B5EF4-FFF2-40B4-BE49-F238E27FC236}">
                <a16:creationId xmlns:a16="http://schemas.microsoft.com/office/drawing/2014/main" id="{F63504D3-59E7-4962-A863-822CB6B5A2BD}"/>
              </a:ext>
            </a:extLst>
          </p:cNvPr>
          <p:cNvPicPr>
            <a:picLocks noChangeAspect="1"/>
          </p:cNvPicPr>
          <p:nvPr/>
        </p:nvPicPr>
        <p:blipFill>
          <a:blip r:embed="rId4"/>
          <a:stretch>
            <a:fillRect/>
          </a:stretch>
        </p:blipFill>
        <p:spPr>
          <a:xfrm>
            <a:off x="5660729" y="3610175"/>
            <a:ext cx="1641593" cy="1902880"/>
          </a:xfrm>
          <a:prstGeom prst="rect">
            <a:avLst/>
          </a:prstGeom>
        </p:spPr>
      </p:pic>
      <p:sp>
        <p:nvSpPr>
          <p:cNvPr id="11" name="Titel 2">
            <a:extLst>
              <a:ext uri="{FF2B5EF4-FFF2-40B4-BE49-F238E27FC236}">
                <a16:creationId xmlns:a16="http://schemas.microsoft.com/office/drawing/2014/main" id="{F0642BBB-5CB5-4067-9A21-1D092AFA12BC}"/>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Modellvalidierung  </a:t>
            </a:r>
            <a:br>
              <a:rPr lang="de-DE" sz="3200" dirty="0">
                <a:latin typeface="+mn-lt"/>
              </a:rPr>
            </a:br>
            <a:r>
              <a:rPr lang="de-DE" sz="3200" dirty="0">
                <a:latin typeface="+mn-lt"/>
              </a:rPr>
              <a:t>Stahlprojekt</a:t>
            </a:r>
          </a:p>
        </p:txBody>
      </p:sp>
    </p:spTree>
    <p:extLst>
      <p:ext uri="{BB962C8B-B14F-4D97-AF65-F5344CB8AC3E}">
        <p14:creationId xmlns:p14="http://schemas.microsoft.com/office/powerpoint/2010/main" val="288129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4873" y="368303"/>
            <a:ext cx="8099429" cy="809102"/>
          </a:xfrm>
        </p:spPr>
        <p:txBody>
          <a:bodyPr/>
          <a:lstStyle/>
          <a:p>
            <a:pPr>
              <a:lnSpc>
                <a:spcPct val="100000"/>
              </a:lnSpc>
            </a:pPr>
            <a:r>
              <a:rPr lang="de-DE" sz="3200" dirty="0"/>
              <a:t>Rückblick auf die </a:t>
            </a:r>
            <a:r>
              <a:rPr lang="de-DE" sz="3200" i="1" dirty="0"/>
              <a:t>Aufgabe zum Abschluss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4" y="1357314"/>
            <a:ext cx="5226419" cy="4356100"/>
          </a:xfrm>
        </p:spPr>
        <p:txBody>
          <a:bodyPr/>
          <a:lstStyle/>
          <a:p>
            <a:pPr>
              <a:lnSpc>
                <a:spcPct val="100000"/>
              </a:lnSpc>
            </a:pPr>
            <a:r>
              <a:rPr lang="de-DE" dirty="0"/>
              <a:t>Bearbeiten Sie mit Rückblick auf die Ausgangssituation und das heutige </a:t>
            </a:r>
            <a:br>
              <a:rPr lang="de-DE" dirty="0"/>
            </a:br>
            <a:r>
              <a:rPr lang="de-DE" dirty="0"/>
              <a:t>Vorgehen die folgenden zwei </a:t>
            </a:r>
            <a:br>
              <a:rPr lang="de-DE" dirty="0"/>
            </a:br>
            <a:r>
              <a:rPr lang="de-DE" dirty="0"/>
              <a:t>Arbeitsaufträge: </a:t>
            </a:r>
          </a:p>
          <a:p>
            <a:pPr marL="45720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Fassen Sie in 2 Sätzen zusammen, was Sie heute am Ende der Veranstaltung in dem Projekt erreicht haben. </a:t>
            </a:r>
          </a:p>
          <a:p>
            <a:pPr marL="457200" lvl="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Notieren Sie Pläne für weitere Datenerhebungen, Abläufe und Fragen, mit denen Sie das Projekts fortsetzen könnten (nutzen Sie das CRISP-DM als Inspiration und ordnen Sie Ihre Pläne ggf. einem der Arbeitsbereiche zu).</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 name="Inhaltsplatzhalter 12">
            <a:extLst>
              <a:ext uri="{FF2B5EF4-FFF2-40B4-BE49-F238E27FC236}">
                <a16:creationId xmlns:a16="http://schemas.microsoft.com/office/drawing/2014/main" id="{D37752D6-B059-45D7-9366-7A901A03CFD0}"/>
              </a:ext>
            </a:extLst>
          </p:cNvPr>
          <p:cNvPicPr>
            <a:picLocks noGrp="1"/>
          </p:cNvPicPr>
          <p:nvPr>
            <p:ph sz="quarter" idx="13"/>
          </p:nvPr>
        </p:nvPicPr>
        <p:blipFill>
          <a:blip r:embed="rId3"/>
          <a:stretch/>
        </p:blipFill>
        <p:spPr bwMode="auto">
          <a:xfrm>
            <a:off x="5503712" y="1357314"/>
            <a:ext cx="3892550" cy="3881050"/>
          </a:xfrm>
          <a:prstGeom prst="rect">
            <a:avLst/>
          </a:prstGeom>
        </p:spPr>
      </p:pic>
      <p:cxnSp>
        <p:nvCxnSpPr>
          <p:cNvPr id="7" name="Gerader Verbinder 6">
            <a:extLst>
              <a:ext uri="{FF2B5EF4-FFF2-40B4-BE49-F238E27FC236}">
                <a16:creationId xmlns:a16="http://schemas.microsoft.com/office/drawing/2014/main" id="{DBF0F06C-4015-4D46-9E16-8642E670380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84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5.2 Ausblick</a:t>
            </a:r>
          </a:p>
        </p:txBody>
      </p:sp>
    </p:spTree>
    <p:extLst>
      <p:ext uri="{BB962C8B-B14F-4D97-AF65-F5344CB8AC3E}">
        <p14:creationId xmlns:p14="http://schemas.microsoft.com/office/powerpoint/2010/main" val="91782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16499" y="146526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28499" y="1494135"/>
            <a:ext cx="7015389" cy="438446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nutzen die Visualisierung der Testphase eines überwachten Lernverfahrens, um erste Aussagen über die Qualität des entstandenen Modells zu treffen.</a:t>
            </a:r>
          </a:p>
          <a:p>
            <a:pPr marL="0" indent="0">
              <a:lnSpc>
                <a:spcPct val="100000"/>
              </a:lnSpc>
            </a:pPr>
            <a:endParaRPr lang="de-DE" dirty="0">
              <a:latin typeface="+mj-lt"/>
            </a:endParaRPr>
          </a:p>
          <a:p>
            <a:pPr marL="0" indent="0">
              <a:lnSpc>
                <a:spcPct val="100000"/>
              </a:lnSpc>
            </a:pPr>
            <a:r>
              <a:rPr lang="de-DE" dirty="0">
                <a:latin typeface="+mj-lt"/>
              </a:rPr>
              <a:t>Sie stellen die Ergebnisse der Testphase eines binären Klassifizierungsverfahrens mit Hilfe der </a:t>
            </a:r>
            <a:r>
              <a:rPr lang="de-DE" dirty="0" err="1">
                <a:latin typeface="+mj-lt"/>
              </a:rPr>
              <a:t>Confusion</a:t>
            </a:r>
            <a:r>
              <a:rPr lang="de-DE" dirty="0">
                <a:latin typeface="+mj-lt"/>
              </a:rPr>
              <a:t>-Matrix und des statischen Einheitsquadrates dar.</a:t>
            </a:r>
          </a:p>
          <a:p>
            <a:pPr marL="0" indent="0">
              <a:lnSpc>
                <a:spcPct val="100000"/>
              </a:lnSpc>
            </a:pPr>
            <a:endParaRPr lang="de-DE" dirty="0">
              <a:latin typeface="+mj-lt"/>
            </a:endParaRPr>
          </a:p>
          <a:p>
            <a:pPr marL="0" indent="0">
              <a:lnSpc>
                <a:spcPct val="100000"/>
              </a:lnSpc>
            </a:pPr>
            <a:r>
              <a:rPr lang="de-DE" dirty="0">
                <a:latin typeface="+mj-lt"/>
              </a:rPr>
              <a:t>Sie interpretieren das Gütemaß Accuracy als prozentuale Trefferquote eines Klassifizierungsverfahrens und visualisieren den Wert mit Hilfe des Einheitsquadrates.</a:t>
            </a:r>
          </a:p>
          <a:p>
            <a:pPr marL="0" indent="0">
              <a:lnSpc>
                <a:spcPct val="100000"/>
              </a:lnSpc>
            </a:pPr>
            <a:endParaRPr lang="de-DE" dirty="0"/>
          </a:p>
          <a:p>
            <a:pPr marL="0" indent="0">
              <a:lnSpc>
                <a:spcPct val="100000"/>
              </a:lnSpc>
            </a:pPr>
            <a:r>
              <a:rPr lang="de-DE" dirty="0"/>
              <a:t>Sie visualisieren Precision und Recall sowie deren Zusammenhang im Einheitsquadrat.</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16499" y="2676580"/>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16499" y="3898825"/>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16499" y="5123282"/>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4.</a:t>
              </a:r>
            </a:p>
          </p:txBody>
        </p:sp>
      </p:grpSp>
    </p:spTree>
    <p:extLst>
      <p:ext uri="{BB962C8B-B14F-4D97-AF65-F5344CB8AC3E}">
        <p14:creationId xmlns:p14="http://schemas.microsoft.com/office/powerpoint/2010/main" val="60590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88332"/>
            <a:ext cx="7334250" cy="4426249"/>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Die </a:t>
            </a:r>
            <a:r>
              <a:rPr lang="de-DE" dirty="0" err="1">
                <a:latin typeface="+mj-lt"/>
              </a:rPr>
              <a:t>kNN</a:t>
            </a:r>
            <a:r>
              <a:rPr lang="de-DE" dirty="0">
                <a:latin typeface="+mj-lt"/>
              </a:rPr>
              <a:t>-Klassifikation lässt sich mit mehr als zwei Klassen und mit mehr als 2 Features durchführen. Eine Durchführung mit mehr als 3 Features lässt sich nicht mehr gut visualisieren.</a:t>
            </a:r>
          </a:p>
          <a:p>
            <a:pPr marL="0" indent="0">
              <a:lnSpc>
                <a:spcPct val="100000"/>
              </a:lnSpc>
            </a:pPr>
            <a:endParaRPr lang="de-DE" dirty="0">
              <a:latin typeface="+mj-lt"/>
            </a:endParaRPr>
          </a:p>
          <a:p>
            <a:pPr>
              <a:lnSpc>
                <a:spcPct val="100000"/>
              </a:lnSpc>
              <a:buFontTx/>
              <a:buBlip>
                <a:blip r:embed="rId2"/>
              </a:buBlip>
            </a:pPr>
            <a:r>
              <a:rPr lang="de-DE" dirty="0">
                <a:latin typeface="+mj-lt"/>
              </a:rPr>
              <a:t>Es gibt viele andere Verfahren des überwachten Maschinellen Lernens, mit denen Modelle gebildet werden können.</a:t>
            </a: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Ausblick</a:t>
            </a:r>
          </a:p>
        </p:txBody>
      </p:sp>
    </p:spTree>
    <p:extLst>
      <p:ext uri="{BB962C8B-B14F-4D97-AF65-F5344CB8AC3E}">
        <p14:creationId xmlns:p14="http://schemas.microsoft.com/office/powerpoint/2010/main" val="37040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ED03B51-0A1A-43D2-9347-BA99466613B2}"/>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9" name="Grafik 8" descr="Ein Bild, das drinnen, Zahnrad enthält.&#10;&#10;Automatisch generierte Beschreibung">
            <a:extLst>
              <a:ext uri="{FF2B5EF4-FFF2-40B4-BE49-F238E27FC236}">
                <a16:creationId xmlns:a16="http://schemas.microsoft.com/office/drawing/2014/main" id="{85AE2AB7-9DD5-408C-8878-937D2A3C312A}"/>
              </a:ext>
            </a:extLst>
          </p:cNvPr>
          <p:cNvPicPr>
            <a:picLocks noChangeAspect="1"/>
          </p:cNvPicPr>
          <p:nvPr/>
        </p:nvPicPr>
        <p:blipFill>
          <a:blip r:embed="rId2"/>
          <a:stretch>
            <a:fillRect/>
          </a:stretch>
        </p:blipFill>
        <p:spPr>
          <a:xfrm>
            <a:off x="3329494" y="1565241"/>
            <a:ext cx="2485012" cy="3727518"/>
          </a:xfrm>
          <a:prstGeom prst="rect">
            <a:avLst/>
          </a:prstGeom>
        </p:spPr>
      </p:pic>
      <p:sp>
        <p:nvSpPr>
          <p:cNvPr id="10" name="Textfeld 9">
            <a:extLst>
              <a:ext uri="{FF2B5EF4-FFF2-40B4-BE49-F238E27FC236}">
                <a16:creationId xmlns:a16="http://schemas.microsoft.com/office/drawing/2014/main" id="{63695E37-8BB8-4E56-8883-7A32761EF1F7}"/>
              </a:ext>
            </a:extLst>
          </p:cNvPr>
          <p:cNvSpPr txBox="1"/>
          <p:nvPr/>
        </p:nvSpPr>
        <p:spPr>
          <a:xfrm>
            <a:off x="3492217" y="5333311"/>
            <a:ext cx="2159566" cy="246221"/>
          </a:xfrm>
          <a:prstGeom prst="rect">
            <a:avLst/>
          </a:prstGeom>
          <a:noFill/>
        </p:spPr>
        <p:txBody>
          <a:bodyPr wrap="none" rtlCol="0">
            <a:spAutoFit/>
          </a:bodyPr>
          <a:lstStyle/>
          <a:p>
            <a:pPr algn="l"/>
            <a:r>
              <a:rPr lang="de-DE" sz="1000" b="0" i="0" u="none" strike="noStrike" baseline="0" dirty="0">
                <a:solidFill>
                  <a:schemeClr val="tx1">
                    <a:lumMod val="50000"/>
                    <a:lumOff val="50000"/>
                  </a:schemeClr>
                </a:solidFill>
                <a:latin typeface="+mj-lt"/>
              </a:rPr>
              <a:t>Foto von Lenin Estrada von Pexels</a:t>
            </a:r>
          </a:p>
        </p:txBody>
      </p:sp>
      <p:sp>
        <p:nvSpPr>
          <p:cNvPr id="11" name="Titel 2">
            <a:extLst>
              <a:ext uri="{FF2B5EF4-FFF2-40B4-BE49-F238E27FC236}">
                <a16:creationId xmlns:a16="http://schemas.microsoft.com/office/drawing/2014/main" id="{441C06B3-CF8B-48F3-84CF-D93B36FA90C6}"/>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Vielen Dank für Ihre Aufmerksamkeit!</a:t>
            </a:r>
          </a:p>
        </p:txBody>
      </p:sp>
    </p:spTree>
    <p:extLst>
      <p:ext uri="{BB962C8B-B14F-4D97-AF65-F5344CB8AC3E}">
        <p14:creationId xmlns:p14="http://schemas.microsoft.com/office/powerpoint/2010/main" val="376899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6874"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5.</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2626" y="1556138"/>
            <a:ext cx="7001596"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erläutern die Interpretation und Aussagekraft von Accuracy, Precision, Recall und F</a:t>
            </a:r>
            <a:r>
              <a:rPr lang="de-DE" baseline="-25000" dirty="0">
                <a:latin typeface="+mj-lt"/>
              </a:rPr>
              <a:t>1</a:t>
            </a:r>
            <a:r>
              <a:rPr lang="de-DE" dirty="0">
                <a:latin typeface="+mj-lt"/>
              </a:rPr>
              <a:t>-Score unter Verwendung typischer Beispiele.</a:t>
            </a:r>
          </a:p>
          <a:p>
            <a:pPr marL="0" indent="0">
              <a:lnSpc>
                <a:spcPct val="100000"/>
              </a:lnSpc>
            </a:pPr>
            <a:endParaRPr lang="de-DE" dirty="0">
              <a:latin typeface="+mj-lt"/>
            </a:endParaRPr>
          </a:p>
          <a:p>
            <a:pPr marL="0" indent="0">
              <a:lnSpc>
                <a:spcPct val="100000"/>
              </a:lnSpc>
            </a:pPr>
            <a:r>
              <a:rPr lang="de-DE" dirty="0">
                <a:latin typeface="+mj-lt"/>
              </a:rPr>
              <a:t>Sie trennen in Python einen Datensatz in Testdatensatz und Trainingsdatensatz und bestimmen gängige Gütemaße entstandener Modelle bezüglich der Testdaten.</a:t>
            </a:r>
          </a:p>
          <a:p>
            <a:pPr marL="0" indent="0">
              <a:lnSpc>
                <a:spcPct val="100000"/>
              </a:lnSpc>
            </a:pPr>
            <a:endParaRPr lang="de-DE" dirty="0">
              <a:latin typeface="+mj-lt"/>
            </a:endParaRPr>
          </a:p>
          <a:p>
            <a:pPr marL="0" indent="0">
              <a:lnSpc>
                <a:spcPct val="100000"/>
              </a:lnSpc>
            </a:pPr>
            <a:r>
              <a:rPr lang="de-DE" dirty="0">
                <a:latin typeface="+mj-lt"/>
              </a:rPr>
              <a:t>Sie erkennen typische Probleme wie Varianz, Bias, </a:t>
            </a:r>
            <a:r>
              <a:rPr lang="de-DE" dirty="0" err="1">
                <a:latin typeface="+mj-lt"/>
              </a:rPr>
              <a:t>Overfitting</a:t>
            </a:r>
            <a:r>
              <a:rPr lang="de-DE" dirty="0">
                <a:latin typeface="+mj-lt"/>
              </a:rPr>
              <a:t> und </a:t>
            </a:r>
            <a:r>
              <a:rPr lang="de-DE" dirty="0" err="1">
                <a:latin typeface="+mj-lt"/>
              </a:rPr>
              <a:t>Underfitting</a:t>
            </a:r>
            <a:r>
              <a:rPr lang="de-DE" dirty="0">
                <a:latin typeface="+mj-lt"/>
              </a:rPr>
              <a:t> und zugehörige Einflussfaktoren beim Fitten von Modellen mit überwachten Lernverfahren.</a:t>
            </a:r>
          </a:p>
          <a:p>
            <a:pPr marL="0" indent="0">
              <a:lnSpc>
                <a:spcPct val="100000"/>
              </a:lnSpc>
            </a:pPr>
            <a:endParaRPr lang="de-DE" dirty="0"/>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6874" y="2735357"/>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6.</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06874" y="3948695"/>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7.</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Lernziele</a:t>
            </a:r>
          </a:p>
        </p:txBody>
      </p:sp>
    </p:spTree>
    <p:extLst>
      <p:ext uri="{BB962C8B-B14F-4D97-AF65-F5344CB8AC3E}">
        <p14:creationId xmlns:p14="http://schemas.microsoft.com/office/powerpoint/2010/main" val="23199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idx="4294967295"/>
          </p:nvPr>
        </p:nvSpPr>
        <p:spPr>
          <a:xfrm>
            <a:off x="904875" y="368228"/>
            <a:ext cx="7886700" cy="1325563"/>
          </a:xfrm>
        </p:spPr>
        <p:txBody>
          <a:bodyPr>
            <a:normAutofit/>
          </a:bodyPr>
          <a:lstStyle/>
          <a:p>
            <a:pPr>
              <a:lnSpc>
                <a:spcPct val="100000"/>
              </a:lnSpc>
            </a:pPr>
            <a:r>
              <a:rPr lang="de-DE" sz="3200" dirty="0">
                <a:latin typeface="+mn-lt"/>
              </a:rPr>
              <a:t>4.1 Rückblick auf die letzte Sitzung</a:t>
            </a:r>
          </a:p>
        </p:txBody>
      </p:sp>
    </p:spTree>
    <p:extLst>
      <p:ext uri="{BB962C8B-B14F-4D97-AF65-F5344CB8AC3E}">
        <p14:creationId xmlns:p14="http://schemas.microsoft.com/office/powerpoint/2010/main" val="352324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3291" y="368301"/>
            <a:ext cx="8101012" cy="7124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a:lnSpc>
                <a:spcPct val="100000"/>
              </a:lnSpc>
            </a:pPr>
            <a:r>
              <a:rPr lang="de-DE" sz="3200" dirty="0"/>
              <a:t>Stahlprojekt:</a:t>
            </a:r>
            <a:br>
              <a:rPr lang="de-DE" sz="3200" dirty="0"/>
            </a:br>
            <a:r>
              <a:rPr lang="de-DE" sz="3200" dirty="0"/>
              <a:t>Ausgangssituation</a:t>
            </a:r>
          </a:p>
        </p:txBody>
      </p:sp>
      <p:sp>
        <p:nvSpPr>
          <p:cNvPr id="2" name="Inhaltsplatzhalter 1">
            <a:extLst>
              <a:ext uri="{FF2B5EF4-FFF2-40B4-BE49-F238E27FC236}">
                <a16:creationId xmlns:a16="http://schemas.microsoft.com/office/drawing/2014/main" id="{37F62BAD-B28C-49D2-A0D0-A653D695280F}"/>
              </a:ext>
            </a:extLst>
          </p:cNvPr>
          <p:cNvSpPr>
            <a:spLocks noGrp="1"/>
          </p:cNvSpPr>
          <p:nvPr>
            <p:ph sz="quarter" idx="12"/>
          </p:nvPr>
        </p:nvSpPr>
        <p:spPr>
          <a:xfrm>
            <a:off x="904879" y="1357313"/>
            <a:ext cx="5469796" cy="4320000"/>
          </a:xfrm>
        </p:spPr>
        <p:txBody>
          <a:bodyPr/>
          <a:lstStyle/>
          <a:p>
            <a:pPr>
              <a:lnSpc>
                <a:spcPct val="100000"/>
              </a:lnSpc>
            </a:pPr>
            <a:endParaRPr lang="de-DE" b="1" dirty="0"/>
          </a:p>
          <a:p>
            <a:pPr>
              <a:lnSpc>
                <a:spcPct val="100000"/>
              </a:lnSpc>
            </a:pPr>
            <a:r>
              <a:rPr lang="de-DE" dirty="0"/>
              <a:t>Sie arbeiten für eine Firma, die Bauteile aus Stahl herstellt und vertreibt. </a:t>
            </a:r>
          </a:p>
          <a:p>
            <a:pPr>
              <a:lnSpc>
                <a:spcPct val="100000"/>
              </a:lnSpc>
            </a:pPr>
            <a:endParaRPr lang="de-DE" dirty="0"/>
          </a:p>
          <a:p>
            <a:pPr>
              <a:lnSpc>
                <a:spcPct val="100000"/>
              </a:lnSpc>
            </a:pPr>
            <a:r>
              <a:rPr lang="de-DE" dirty="0"/>
              <a:t>Die Entwicklungsabteilung Ihrer Firma hat einen neuen Stahl ausgewählt, welcher unter hoher Belastung besonders langlebig sein soll. In einem bestehenden Produktionsprozess für Bauteile könnte dieser Stahl den bisher verwendeten Stahl ersetzen. </a:t>
            </a:r>
          </a:p>
          <a:p>
            <a:pPr>
              <a:lnSpc>
                <a:spcPct val="100000"/>
              </a:lnSpc>
            </a:pPr>
            <a:br>
              <a:rPr lang="de-DE" dirty="0"/>
            </a:br>
            <a:r>
              <a:rPr lang="de-DE" dirty="0"/>
              <a:t>Es soll nun ein ML-Modell entwickelt werden, um aus der Anzahl der Risse &amp; der Breite des größten Risses die Stahlqualität zu beurteilen.</a:t>
            </a:r>
          </a:p>
          <a:p>
            <a:pPr>
              <a:lnSpc>
                <a:spcPct val="100000"/>
              </a:lnSpc>
            </a:pPr>
            <a:endParaRPr lang="de-DE" dirty="0"/>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863658"/>
            <a:ext cx="5739076" cy="3620555"/>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endParaRPr lang="de-DE" dirty="0"/>
          </a:p>
        </p:txBody>
      </p:sp>
      <p:pic>
        <p:nvPicPr>
          <p:cNvPr id="29" name="Grafik 28" descr="Ein Bild, das zugemüllt enthält.&#10;&#10;Automatisch generierte Beschreibung">
            <a:extLst>
              <a:ext uri="{FF2B5EF4-FFF2-40B4-BE49-F238E27FC236}">
                <a16:creationId xmlns:a16="http://schemas.microsoft.com/office/drawing/2014/main" id="{A7E9A331-0E53-4AC3-A531-F8539D8199AD}"/>
              </a:ext>
            </a:extLst>
          </p:cNvPr>
          <p:cNvPicPr>
            <a:picLocks noChangeAspect="1"/>
          </p:cNvPicPr>
          <p:nvPr/>
        </p:nvPicPr>
        <p:blipFill>
          <a:blip r:embed="rId3"/>
          <a:stretch>
            <a:fillRect/>
          </a:stretch>
        </p:blipFill>
        <p:spPr>
          <a:xfrm>
            <a:off x="6705600" y="2048998"/>
            <a:ext cx="1955800" cy="2931410"/>
          </a:xfrm>
          <a:prstGeom prst="rect">
            <a:avLst/>
          </a:prstGeom>
        </p:spPr>
      </p:pic>
      <p:sp>
        <p:nvSpPr>
          <p:cNvPr id="30" name="Textfeld 29">
            <a:extLst>
              <a:ext uri="{FF2B5EF4-FFF2-40B4-BE49-F238E27FC236}">
                <a16:creationId xmlns:a16="http://schemas.microsoft.com/office/drawing/2014/main" id="{6C6143CA-AEA5-4FF0-818B-9D03E4584F73}"/>
              </a:ext>
            </a:extLst>
          </p:cNvPr>
          <p:cNvSpPr txBox="1"/>
          <p:nvPr/>
        </p:nvSpPr>
        <p:spPr>
          <a:xfrm>
            <a:off x="6698295" y="4997342"/>
            <a:ext cx="1970411" cy="246221"/>
          </a:xfrm>
          <a:prstGeom prst="rect">
            <a:avLst/>
          </a:prstGeom>
          <a:noFill/>
        </p:spPr>
        <p:txBody>
          <a:bodyPr wrap="none" rtlCol="0">
            <a:spAutoFit/>
          </a:bodyPr>
          <a:lstStyle/>
          <a:p>
            <a:pPr algn="ctr"/>
            <a:r>
              <a:rPr lang="de-DE" sz="1000" b="0" i="0" u="none" strike="noStrike" baseline="0" dirty="0">
                <a:solidFill>
                  <a:schemeClr val="accent6"/>
                </a:solidFill>
                <a:latin typeface="+mj-lt"/>
              </a:rPr>
              <a:t>Foto von Martinelle auf Pixabay</a:t>
            </a:r>
            <a:endParaRPr lang="de-DE" sz="1000" dirty="0">
              <a:solidFill>
                <a:schemeClr val="accent6"/>
              </a:solidFill>
              <a:latin typeface="+mj-lt"/>
            </a:endParaRPr>
          </a:p>
        </p:txBody>
      </p:sp>
    </p:spTree>
    <p:extLst>
      <p:ext uri="{BB962C8B-B14F-4D97-AF65-F5344CB8AC3E}">
        <p14:creationId xmlns:p14="http://schemas.microsoft.com/office/powerpoint/2010/main" val="215442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4873" y="368303"/>
            <a:ext cx="8099429" cy="809102"/>
          </a:xfrm>
        </p:spPr>
        <p:txBody>
          <a:bodyPr/>
          <a:lstStyle/>
          <a:p>
            <a:pPr>
              <a:lnSpc>
                <a:spcPct val="100000"/>
              </a:lnSpc>
            </a:pPr>
            <a:r>
              <a:rPr lang="de-DE" sz="3200" dirty="0"/>
              <a:t>Rückblick auf die </a:t>
            </a:r>
            <a:r>
              <a:rPr lang="de-DE" sz="3200" i="1" dirty="0"/>
              <a:t>Aufgabe zum Abschluss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4" y="1357314"/>
            <a:ext cx="5226419" cy="4356100"/>
          </a:xfrm>
        </p:spPr>
        <p:txBody>
          <a:bodyPr/>
          <a:lstStyle/>
          <a:p>
            <a:pPr>
              <a:lnSpc>
                <a:spcPct val="100000"/>
              </a:lnSpc>
            </a:pPr>
            <a:r>
              <a:rPr lang="de-DE" dirty="0"/>
              <a:t>Bearbeiten Sie mit Rückblick auf die Ausgangssituation und das heutige </a:t>
            </a:r>
            <a:br>
              <a:rPr lang="de-DE" dirty="0"/>
            </a:br>
            <a:r>
              <a:rPr lang="de-DE" dirty="0"/>
              <a:t>Vorgehen die folgenden zwei </a:t>
            </a:r>
            <a:br>
              <a:rPr lang="de-DE" dirty="0"/>
            </a:br>
            <a:r>
              <a:rPr lang="de-DE" dirty="0"/>
              <a:t>Arbeitsaufträge: </a:t>
            </a:r>
          </a:p>
          <a:p>
            <a:pPr marL="45720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Fassen Sie in 2 Sätzen zusammen, was Sie heute am Ende der Veranstaltung in dem Projekt bereits erreicht haben. </a:t>
            </a:r>
          </a:p>
          <a:p>
            <a:pPr marL="457200" lvl="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Notieren Sie Pläne für weitere Datenerhebungen, Abläufe und Fragen, die Sie innerhalb des Projekts erwarten (nutzen Sie das CRISP-DM als Inspiration und ordnen Sie Ihre Pläne ggf. einem der Arbeitsbereiche zu).</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 name="Inhaltsplatzhalter 12">
            <a:extLst>
              <a:ext uri="{FF2B5EF4-FFF2-40B4-BE49-F238E27FC236}">
                <a16:creationId xmlns:a16="http://schemas.microsoft.com/office/drawing/2014/main" id="{D37752D6-B059-45D7-9366-7A901A03CFD0}"/>
              </a:ext>
            </a:extLst>
          </p:cNvPr>
          <p:cNvPicPr>
            <a:picLocks noGrp="1"/>
          </p:cNvPicPr>
          <p:nvPr>
            <p:ph sz="quarter" idx="13"/>
          </p:nvPr>
        </p:nvPicPr>
        <p:blipFill>
          <a:blip r:embed="rId3"/>
          <a:stretch/>
        </p:blipFill>
        <p:spPr bwMode="auto">
          <a:xfrm>
            <a:off x="5503712" y="1357314"/>
            <a:ext cx="3892550" cy="3881050"/>
          </a:xfrm>
          <a:prstGeom prst="rect">
            <a:avLst/>
          </a:prstGeom>
        </p:spPr>
      </p:pic>
      <p:cxnSp>
        <p:nvCxnSpPr>
          <p:cNvPr id="7" name="Gerader Verbinder 6">
            <a:extLst>
              <a:ext uri="{FF2B5EF4-FFF2-40B4-BE49-F238E27FC236}">
                <a16:creationId xmlns:a16="http://schemas.microsoft.com/office/drawing/2014/main" id="{DBF0F06C-4015-4D46-9E16-8642E670380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5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0113" y="368301"/>
            <a:ext cx="8104190" cy="873272"/>
          </a:xfrm>
        </p:spPr>
        <p:txBody>
          <a:bodyPr/>
          <a:lstStyle/>
          <a:p>
            <a:pPr>
              <a:lnSpc>
                <a:spcPct val="100000"/>
              </a:lnSpc>
            </a:pPr>
            <a:r>
              <a:rPr lang="de-DE" sz="3200" dirty="0"/>
              <a:t>Aufgabe zum Abschluss </a:t>
            </a:r>
            <a:r>
              <a:rPr lang="de-DE" altLang="de-DE" sz="3200" dirty="0"/>
              <a:t>– </a:t>
            </a:r>
            <a:r>
              <a:rPr lang="de-DE" sz="3200" dirty="0"/>
              <a:t>Lösung I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4" y="1357314"/>
            <a:ext cx="7339014" cy="4356100"/>
          </a:xfrm>
        </p:spPr>
        <p:txBody>
          <a:bodyPr/>
          <a:lstStyle/>
          <a:p>
            <a:pPr marL="457200" lvl="0" indent="-457200">
              <a:lnSpc>
                <a:spcPct val="100000"/>
              </a:lnSpc>
              <a:buClr>
                <a:schemeClr val="accent1"/>
              </a:buClr>
              <a:buFont typeface="+mj-lt"/>
              <a:buAutoNum type="arabicPeriod"/>
            </a:pPr>
            <a:r>
              <a:rPr lang="de-DE" dirty="0"/>
              <a:t>Fassen Sie in 2 Sätzen zusammen, was</a:t>
            </a:r>
            <a:br>
              <a:rPr lang="de-DE" dirty="0"/>
            </a:br>
            <a:r>
              <a:rPr lang="de-DE" dirty="0"/>
              <a:t>Sie heute am Ende der Veranstaltung </a:t>
            </a:r>
            <a:br>
              <a:rPr lang="de-DE" dirty="0"/>
            </a:br>
            <a:r>
              <a:rPr lang="de-DE" dirty="0"/>
              <a:t>in dem Projekt bereits erreicht haben:</a:t>
            </a:r>
          </a:p>
          <a:p>
            <a:pPr marL="457200" lvl="0" indent="-457200">
              <a:lnSpc>
                <a:spcPct val="100000"/>
              </a:lnSpc>
              <a:buFont typeface="+mj-lt"/>
              <a:buAutoNum type="arabicPeriod"/>
            </a:pPr>
            <a:endParaRPr lang="de-DE" dirty="0"/>
          </a:p>
          <a:p>
            <a:pPr lvl="0">
              <a:lnSpc>
                <a:spcPct val="100000"/>
              </a:lnSpc>
            </a:pPr>
            <a:endParaRPr lang="de-DE" dirty="0"/>
          </a:p>
          <a:p>
            <a:pPr lvl="0">
              <a:lnSpc>
                <a:spcPct val="100000"/>
              </a:lnSpc>
            </a:pPr>
            <a:endParaRPr lang="de-DE" dirty="0"/>
          </a:p>
          <a:p>
            <a:pPr lvl="0">
              <a:lnSpc>
                <a:spcPct val="100000"/>
              </a:lnSpc>
            </a:pPr>
            <a:endParaRPr lang="de-DE" dirty="0"/>
          </a:p>
          <a:p>
            <a:pPr lvl="0">
              <a:lnSpc>
                <a:spcPct val="100000"/>
              </a:lnSpc>
            </a:pPr>
            <a:endParaRPr lang="de-DE" dirty="0"/>
          </a:p>
          <a:p>
            <a:pPr lvl="0">
              <a:lnSpc>
                <a:spcPct val="100000"/>
              </a:lnSpc>
            </a:pPr>
            <a:endParaRPr lang="de-DE" dirty="0"/>
          </a:p>
          <a:p>
            <a:pPr lvl="0">
              <a:lnSpc>
                <a:spcPct val="100000"/>
              </a:lnSpc>
            </a:pPr>
            <a:r>
              <a:rPr lang="de-DE" i="1" dirty="0"/>
              <a:t>Es wurde einige verschiedene Modelle zum zugrundeliegenden Datensatz (vom alten Stahl!) mit Hilfe der </a:t>
            </a:r>
            <a:r>
              <a:rPr lang="de-DE" i="1" dirty="0" err="1"/>
              <a:t>kNN</a:t>
            </a:r>
            <a:r>
              <a:rPr lang="de-DE" i="1" dirty="0"/>
              <a:t>-Klassifikation und verschiedenen Parametereinstellungen (Anzahl der Nachbarn und Metrik) erstellt. Es wurde noch nicht über Qualität oder Übertragbarkeit des Modells nachgedacht.</a:t>
            </a:r>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 name="Inhaltsplatzhalter 12">
            <a:extLst>
              <a:ext uri="{FF2B5EF4-FFF2-40B4-BE49-F238E27FC236}">
                <a16:creationId xmlns:a16="http://schemas.microsoft.com/office/drawing/2014/main" id="{D37752D6-B059-45D7-9366-7A901A03CFD0}"/>
              </a:ext>
            </a:extLst>
          </p:cNvPr>
          <p:cNvPicPr>
            <a:picLocks noGrp="1"/>
          </p:cNvPicPr>
          <p:nvPr>
            <p:ph sz="quarter" idx="13"/>
          </p:nvPr>
        </p:nvPicPr>
        <p:blipFill>
          <a:blip r:embed="rId3"/>
          <a:stretch/>
        </p:blipFill>
        <p:spPr bwMode="auto">
          <a:xfrm>
            <a:off x="5744646" y="1278467"/>
            <a:ext cx="2874646" cy="2781299"/>
          </a:xfrm>
          <a:prstGeom prst="rect">
            <a:avLst/>
          </a:prstGeom>
        </p:spPr>
      </p:pic>
      <p:cxnSp>
        <p:nvCxnSpPr>
          <p:cNvPr id="8" name="Gerader Verbinder 7">
            <a:extLst>
              <a:ext uri="{FF2B5EF4-FFF2-40B4-BE49-F238E27FC236}">
                <a16:creationId xmlns:a16="http://schemas.microsoft.com/office/drawing/2014/main" id="{F08C6AD7-9D47-4C7B-B14C-EFECFA87B10A}"/>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1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taScience_Folienmaster">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effectLst/>
      </a:spPr>
      <a:bodyPr rtlCol="0" anchor="ctr"/>
      <a:lstStyle>
        <a:defPPr algn="ctr">
          <a:defRPr/>
        </a:defPPr>
      </a:lstStyle>
      <a:style>
        <a:lnRef idx="1">
          <a:schemeClr val="dk1"/>
        </a:lnRef>
        <a:fillRef idx="2">
          <a:schemeClr val="dk1"/>
        </a:fillRef>
        <a:effectRef idx="1">
          <a:schemeClr val="dk1"/>
        </a:effectRef>
        <a:fontRef idx="minor">
          <a:schemeClr val="dk1"/>
        </a:fontRef>
      </a:style>
    </a:spDef>
    <a:lnDef>
      <a:spPr>
        <a:ln w="12700">
          <a:solidFill>
            <a:schemeClr val="tx1"/>
          </a:solidFill>
          <a:tailEnd type="triangle"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hk_ln_pptvorlage_4_3_Feb2016a.potx" id="{2E17C5D0-5A53-4A41-8E9A-5AD082D9CF5E}" vid="{F37A1DB4-1E5D-46A5-BF19-4476CA236F2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2103</Words>
  <Application>Microsoft Office PowerPoint</Application>
  <PresentationFormat>Bildschirmpräsentation (4:3)</PresentationFormat>
  <Paragraphs>332</Paragraphs>
  <Slides>41</Slides>
  <Notes>12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41</vt:i4>
      </vt:variant>
    </vt:vector>
  </HeadingPairs>
  <TitlesOfParts>
    <vt:vector size="48" baseType="lpstr">
      <vt:lpstr>Arial</vt:lpstr>
      <vt:lpstr>Calibri</vt:lpstr>
      <vt:lpstr>Cambria Math</vt:lpstr>
      <vt:lpstr>Consolas</vt:lpstr>
      <vt:lpstr>Symbol</vt:lpstr>
      <vt:lpstr>Wingdings</vt:lpstr>
      <vt:lpstr>BataScience_Folienmaster</vt:lpstr>
      <vt:lpstr>Sitzung 3 – Version 1</vt:lpstr>
      <vt:lpstr>Inhalt</vt:lpstr>
      <vt:lpstr>4 Modellvalidierung</vt:lpstr>
      <vt:lpstr>Lernziele</vt:lpstr>
      <vt:lpstr>Lernziele</vt:lpstr>
      <vt:lpstr>4.1 Rückblick auf die letzte Sitzung</vt:lpstr>
      <vt:lpstr>Stahlprojekt: Ausgangssituation</vt:lpstr>
      <vt:lpstr>Rückblick auf die Aufgabe zum Abschluss </vt:lpstr>
      <vt:lpstr>Aufgabe zum Abschluss – Lösung I </vt:lpstr>
      <vt:lpstr>Aufgabe zum Abschluss – Lösung II </vt:lpstr>
      <vt:lpstr>Stahlprojekt:  Modellqualität</vt:lpstr>
      <vt:lpstr>Stahlprojekt:  Visualisierung</vt:lpstr>
      <vt:lpstr>Stahlprojekt:  Modellqualität</vt:lpstr>
      <vt:lpstr>4.2 Gütemaße</vt:lpstr>
      <vt:lpstr>Die Confusion-Matrix</vt:lpstr>
      <vt:lpstr>Die Einträge der Confusion-Matrix</vt:lpstr>
      <vt:lpstr>Die Confusion-Matrix und das Einheitsquadrat</vt:lpstr>
      <vt:lpstr>Accuracy</vt:lpstr>
      <vt:lpstr>Accuracy im Vergleich</vt:lpstr>
      <vt:lpstr>Accuracy im Vergleich</vt:lpstr>
      <vt:lpstr>Accuracy im Vergleich - I</vt:lpstr>
      <vt:lpstr>Accuracy im Vergleich - II</vt:lpstr>
      <vt:lpstr>Precision</vt:lpstr>
      <vt:lpstr>Recall</vt:lpstr>
      <vt:lpstr>Precision-Recall-Dilemma, F1-Score</vt:lpstr>
      <vt:lpstr>4.3 Varianz und Bias</vt:lpstr>
      <vt:lpstr>Modelleigenschaften</vt:lpstr>
      <vt:lpstr>Modell mit hoher Varianz</vt:lpstr>
      <vt:lpstr>Modell mit hohem Bias</vt:lpstr>
      <vt:lpstr>Bias-Varianz-Dilemma</vt:lpstr>
      <vt:lpstr>Overfitting und Underfitting</vt:lpstr>
      <vt:lpstr>5 Projektabschluss</vt:lpstr>
      <vt:lpstr>Lernziele</vt:lpstr>
      <vt:lpstr>5.1 Antwort auf das Stahlprojekt</vt:lpstr>
      <vt:lpstr>Stahlprojekt:  Modellerstellung</vt:lpstr>
      <vt:lpstr>Wiederholung:  Modellerstellung überwachtes Lernen</vt:lpstr>
      <vt:lpstr>Modellvalidierung   Stahlprojekt</vt:lpstr>
      <vt:lpstr>Rückblick auf die Aufgabe zum Abschluss </vt:lpstr>
      <vt:lpstr>5.2 Ausblick</vt:lpstr>
      <vt:lpstr>Ausblick</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2024-06-18T05:00:52Z</dcterms:created>
  <dcterms:modified xsi:type="dcterms:W3CDTF">2024-06-18T05:09:18Z</dcterms:modified>
</cp:coreProperties>
</file>